
<file path=[Content_Types].xml><?xml version="1.0" encoding="utf-8"?>
<Types xmlns="http://schemas.openxmlformats.org/package/2006/content-types">
  <Default Extension="xml" ContentType="application/xml"/>
  <Default Extension="jpeg" ContentType="image/jpeg"/>
  <Default Extension="tiff" ContentType="image/tiff"/>
  <Default Extension="rels" ContentType="application/vnd.openxmlformats-package.relationships+xml"/>
  <Default Extension="gif" ContentType="image/gif"/>
  <Default Extension="wmf" ContentType="image/x-wm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51"/>
  </p:notesMasterIdLst>
  <p:handoutMasterIdLst>
    <p:handoutMasterId r:id="rId152"/>
  </p:handoutMasterIdLst>
  <p:sldIdLst>
    <p:sldId id="264" r:id="rId2"/>
    <p:sldId id="316" r:id="rId3"/>
    <p:sldId id="265" r:id="rId4"/>
    <p:sldId id="267" r:id="rId5"/>
    <p:sldId id="268" r:id="rId6"/>
    <p:sldId id="272" r:id="rId7"/>
    <p:sldId id="273" r:id="rId8"/>
    <p:sldId id="275" r:id="rId9"/>
    <p:sldId id="274" r:id="rId10"/>
    <p:sldId id="321" r:id="rId11"/>
    <p:sldId id="276" r:id="rId12"/>
    <p:sldId id="317" r:id="rId13"/>
    <p:sldId id="278" r:id="rId14"/>
    <p:sldId id="318" r:id="rId15"/>
    <p:sldId id="280" r:id="rId16"/>
    <p:sldId id="286" r:id="rId17"/>
    <p:sldId id="282" r:id="rId18"/>
    <p:sldId id="285" r:id="rId19"/>
    <p:sldId id="284" r:id="rId20"/>
    <p:sldId id="283" r:id="rId21"/>
    <p:sldId id="298" r:id="rId22"/>
    <p:sldId id="299" r:id="rId23"/>
    <p:sldId id="300" r:id="rId24"/>
    <p:sldId id="301" r:id="rId25"/>
    <p:sldId id="302" r:id="rId26"/>
    <p:sldId id="303" r:id="rId27"/>
    <p:sldId id="304" r:id="rId28"/>
    <p:sldId id="305" r:id="rId29"/>
    <p:sldId id="306" r:id="rId30"/>
    <p:sldId id="307" r:id="rId31"/>
    <p:sldId id="308" r:id="rId32"/>
    <p:sldId id="319" r:id="rId33"/>
    <p:sldId id="310" r:id="rId34"/>
    <p:sldId id="311" r:id="rId35"/>
    <p:sldId id="312" r:id="rId36"/>
    <p:sldId id="313" r:id="rId37"/>
    <p:sldId id="320" r:id="rId38"/>
    <p:sldId id="322" r:id="rId39"/>
    <p:sldId id="323" r:id="rId40"/>
    <p:sldId id="343" r:id="rId41"/>
    <p:sldId id="324" r:id="rId42"/>
    <p:sldId id="326" r:id="rId43"/>
    <p:sldId id="325" r:id="rId44"/>
    <p:sldId id="327" r:id="rId45"/>
    <p:sldId id="329" r:id="rId46"/>
    <p:sldId id="328" r:id="rId47"/>
    <p:sldId id="330" r:id="rId48"/>
    <p:sldId id="331" r:id="rId49"/>
    <p:sldId id="332" r:id="rId50"/>
    <p:sldId id="333" r:id="rId51"/>
    <p:sldId id="335" r:id="rId52"/>
    <p:sldId id="334" r:id="rId53"/>
    <p:sldId id="337" r:id="rId54"/>
    <p:sldId id="336" r:id="rId55"/>
    <p:sldId id="339" r:id="rId56"/>
    <p:sldId id="338" r:id="rId57"/>
    <p:sldId id="341" r:id="rId58"/>
    <p:sldId id="340" r:id="rId59"/>
    <p:sldId id="342" r:id="rId60"/>
    <p:sldId id="345" r:id="rId61"/>
    <p:sldId id="346" r:id="rId62"/>
    <p:sldId id="347" r:id="rId63"/>
    <p:sldId id="348" r:id="rId64"/>
    <p:sldId id="349" r:id="rId65"/>
    <p:sldId id="350" r:id="rId66"/>
    <p:sldId id="351" r:id="rId67"/>
    <p:sldId id="352" r:id="rId68"/>
    <p:sldId id="353" r:id="rId69"/>
    <p:sldId id="354" r:id="rId70"/>
    <p:sldId id="355" r:id="rId71"/>
    <p:sldId id="356" r:id="rId72"/>
    <p:sldId id="357" r:id="rId73"/>
    <p:sldId id="358" r:id="rId74"/>
    <p:sldId id="359" r:id="rId75"/>
    <p:sldId id="360" r:id="rId76"/>
    <p:sldId id="361" r:id="rId77"/>
    <p:sldId id="362" r:id="rId78"/>
    <p:sldId id="364" r:id="rId79"/>
    <p:sldId id="366" r:id="rId80"/>
    <p:sldId id="369" r:id="rId81"/>
    <p:sldId id="370" r:id="rId82"/>
    <p:sldId id="371" r:id="rId83"/>
    <p:sldId id="372" r:id="rId84"/>
    <p:sldId id="373" r:id="rId85"/>
    <p:sldId id="374" r:id="rId86"/>
    <p:sldId id="375" r:id="rId87"/>
    <p:sldId id="376" r:id="rId88"/>
    <p:sldId id="377" r:id="rId89"/>
    <p:sldId id="378" r:id="rId90"/>
    <p:sldId id="380" r:id="rId91"/>
    <p:sldId id="381" r:id="rId92"/>
    <p:sldId id="383" r:id="rId93"/>
    <p:sldId id="384" r:id="rId94"/>
    <p:sldId id="448" r:id="rId95"/>
    <p:sldId id="449" r:id="rId96"/>
    <p:sldId id="386" r:id="rId97"/>
    <p:sldId id="387" r:id="rId98"/>
    <p:sldId id="388" r:id="rId99"/>
    <p:sldId id="389" r:id="rId100"/>
    <p:sldId id="390" r:id="rId101"/>
    <p:sldId id="391" r:id="rId102"/>
    <p:sldId id="392" r:id="rId103"/>
    <p:sldId id="393" r:id="rId104"/>
    <p:sldId id="394" r:id="rId105"/>
    <p:sldId id="395" r:id="rId106"/>
    <p:sldId id="396" r:id="rId107"/>
    <p:sldId id="397" r:id="rId108"/>
    <p:sldId id="398" r:id="rId109"/>
    <p:sldId id="399" r:id="rId110"/>
    <p:sldId id="400" r:id="rId111"/>
    <p:sldId id="401" r:id="rId112"/>
    <p:sldId id="402" r:id="rId113"/>
    <p:sldId id="403" r:id="rId114"/>
    <p:sldId id="404" r:id="rId115"/>
    <p:sldId id="405" r:id="rId116"/>
    <p:sldId id="406" r:id="rId117"/>
    <p:sldId id="407" r:id="rId118"/>
    <p:sldId id="408" r:id="rId119"/>
    <p:sldId id="409" r:id="rId120"/>
    <p:sldId id="410" r:id="rId121"/>
    <p:sldId id="411" r:id="rId122"/>
    <p:sldId id="412" r:id="rId123"/>
    <p:sldId id="413" r:id="rId124"/>
    <p:sldId id="414" r:id="rId125"/>
    <p:sldId id="439" r:id="rId126"/>
    <p:sldId id="441" r:id="rId127"/>
    <p:sldId id="442" r:id="rId128"/>
    <p:sldId id="443" r:id="rId129"/>
    <p:sldId id="444" r:id="rId130"/>
    <p:sldId id="445" r:id="rId131"/>
    <p:sldId id="446" r:id="rId132"/>
    <p:sldId id="447" r:id="rId133"/>
    <p:sldId id="422" r:id="rId134"/>
    <p:sldId id="423" r:id="rId135"/>
    <p:sldId id="424" r:id="rId136"/>
    <p:sldId id="425" r:id="rId137"/>
    <p:sldId id="426" r:id="rId138"/>
    <p:sldId id="427" r:id="rId139"/>
    <p:sldId id="428" r:id="rId140"/>
    <p:sldId id="429" r:id="rId141"/>
    <p:sldId id="430" r:id="rId142"/>
    <p:sldId id="431" r:id="rId143"/>
    <p:sldId id="432" r:id="rId144"/>
    <p:sldId id="433" r:id="rId145"/>
    <p:sldId id="434" r:id="rId146"/>
    <p:sldId id="435" r:id="rId147"/>
    <p:sldId id="436" r:id="rId148"/>
    <p:sldId id="437" r:id="rId149"/>
    <p:sldId id="438" r:id="rId1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autoAdjust="0"/>
    <p:restoredTop sz="94570" autoAdjust="0"/>
  </p:normalViewPr>
  <p:slideViewPr>
    <p:cSldViewPr>
      <p:cViewPr>
        <p:scale>
          <a:sx n="60" d="100"/>
          <a:sy n="60" d="100"/>
        </p:scale>
        <p:origin x="3120" y="121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42" Type="http://schemas.openxmlformats.org/officeDocument/2006/relationships/slide" Target="slides/slide141.xml"/><Relationship Id="rId143" Type="http://schemas.openxmlformats.org/officeDocument/2006/relationships/slide" Target="slides/slide142.xml"/><Relationship Id="rId144" Type="http://schemas.openxmlformats.org/officeDocument/2006/relationships/slide" Target="slides/slide143.xml"/><Relationship Id="rId145" Type="http://schemas.openxmlformats.org/officeDocument/2006/relationships/slide" Target="slides/slide144.xml"/><Relationship Id="rId146" Type="http://schemas.openxmlformats.org/officeDocument/2006/relationships/slide" Target="slides/slide145.xml"/><Relationship Id="rId147" Type="http://schemas.openxmlformats.org/officeDocument/2006/relationships/slide" Target="slides/slide146.xml"/><Relationship Id="rId148" Type="http://schemas.openxmlformats.org/officeDocument/2006/relationships/slide" Target="slides/slide147.xml"/><Relationship Id="rId149" Type="http://schemas.openxmlformats.org/officeDocument/2006/relationships/slide" Target="slides/slide14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150" Type="http://schemas.openxmlformats.org/officeDocument/2006/relationships/slide" Target="slides/slide149.xml"/><Relationship Id="rId151" Type="http://schemas.openxmlformats.org/officeDocument/2006/relationships/notesMaster" Target="notesMasters/notesMaster1.xml"/><Relationship Id="rId152"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53" Type="http://schemas.openxmlformats.org/officeDocument/2006/relationships/presProps" Target="presProps.xml"/><Relationship Id="rId154" Type="http://schemas.openxmlformats.org/officeDocument/2006/relationships/viewProps" Target="viewProps.xml"/><Relationship Id="rId155" Type="http://schemas.openxmlformats.org/officeDocument/2006/relationships/theme" Target="theme/theme1.xml"/><Relationship Id="rId156"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100" Type="http://schemas.openxmlformats.org/officeDocument/2006/relationships/slide" Target="slides/slide99.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40" Type="http://schemas.openxmlformats.org/officeDocument/2006/relationships/slide" Target="slides/slide139.xml"/><Relationship Id="rId141" Type="http://schemas.openxmlformats.org/officeDocument/2006/relationships/slide" Target="slides/slide1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B63E74-C7B0-4B7A-8B77-BB361209123E}" type="doc">
      <dgm:prSet loTypeId="urn:microsoft.com/office/officeart/2005/8/layout/vList4#1" loCatId="list" qsTypeId="urn:microsoft.com/office/officeart/2005/8/quickstyle/simple1" qsCatId="simple" csTypeId="urn:microsoft.com/office/officeart/2005/8/colors/accent1_2" csCatId="accent1" phldr="1"/>
      <dgm:spPr/>
      <dgm:t>
        <a:bodyPr/>
        <a:lstStyle/>
        <a:p>
          <a:endParaRPr lang="en-US"/>
        </a:p>
      </dgm:t>
    </dgm:pt>
    <dgm:pt modelId="{923BECA0-0E82-468C-B389-517219F0F6FD}" type="pres">
      <dgm:prSet presAssocID="{09B63E74-C7B0-4B7A-8B77-BB361209123E}" presName="linear" presStyleCnt="0">
        <dgm:presLayoutVars>
          <dgm:dir/>
          <dgm:resizeHandles val="exact"/>
        </dgm:presLayoutVars>
      </dgm:prSet>
      <dgm:spPr/>
      <dgm:t>
        <a:bodyPr/>
        <a:lstStyle/>
        <a:p>
          <a:endParaRPr lang="en-US"/>
        </a:p>
      </dgm:t>
    </dgm:pt>
  </dgm:ptLst>
  <dgm:cxnLst>
    <dgm:cxn modelId="{0EB89F42-3E2D-4979-AD43-01446E1E5D65}" type="presOf" srcId="{09B63E74-C7B0-4B7A-8B77-BB361209123E}" destId="{923BECA0-0E82-468C-B389-517219F0F6FD}" srcOrd="0"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0EED30-0AC4-437E-AC4C-0E1F6E633979}"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n-US"/>
        </a:p>
      </dgm:t>
    </dgm:pt>
    <dgm:pt modelId="{2CF97AD1-B8DE-4212-B2F1-93B79E8A2451}">
      <dgm:prSet phldrT="[Text]"/>
      <dgm:spPr/>
      <dgm:t>
        <a:bodyPr/>
        <a:lstStyle/>
        <a:p>
          <a:r>
            <a:rPr lang="en-US" b="1" dirty="0" smtClean="0"/>
            <a:t>Dextros</a:t>
          </a:r>
          <a:r>
            <a:rPr lang="en-US" dirty="0" smtClean="0"/>
            <a:t>e</a:t>
          </a:r>
          <a:endParaRPr lang="en-US" dirty="0"/>
        </a:p>
      </dgm:t>
    </dgm:pt>
    <dgm:pt modelId="{FEEB8245-C4A7-44BC-B050-738671CC6B9F}" type="parTrans" cxnId="{32EF3979-B54C-432B-93B6-CB62EFA83FA9}">
      <dgm:prSet/>
      <dgm:spPr/>
      <dgm:t>
        <a:bodyPr/>
        <a:lstStyle/>
        <a:p>
          <a:endParaRPr lang="en-US"/>
        </a:p>
      </dgm:t>
    </dgm:pt>
    <dgm:pt modelId="{3D60869B-559A-4AC3-8D1A-AFE660E7982F}" type="sibTrans" cxnId="{32EF3979-B54C-432B-93B6-CB62EFA83FA9}">
      <dgm:prSet/>
      <dgm:spPr/>
      <dgm:t>
        <a:bodyPr/>
        <a:lstStyle/>
        <a:p>
          <a:endParaRPr lang="en-US"/>
        </a:p>
      </dgm:t>
    </dgm:pt>
    <dgm:pt modelId="{059A6C62-3EAB-4497-B162-9A9BCB121810}">
      <dgm:prSet phldrT="[Text]"/>
      <dgm:spPr/>
      <dgm:t>
        <a:bodyPr/>
        <a:lstStyle/>
        <a:p>
          <a:r>
            <a:rPr lang="en-US" b="1" dirty="0" smtClean="0"/>
            <a:t>Sodium chloride </a:t>
          </a:r>
          <a:endParaRPr lang="en-US" b="1" dirty="0"/>
        </a:p>
      </dgm:t>
    </dgm:pt>
    <dgm:pt modelId="{B7DB3DE4-B76E-4494-9CB9-DF3DB71E4FFF}" type="parTrans" cxnId="{9BE4C163-52A8-447A-A7DE-160D7CE63B25}">
      <dgm:prSet/>
      <dgm:spPr/>
      <dgm:t>
        <a:bodyPr/>
        <a:lstStyle/>
        <a:p>
          <a:endParaRPr lang="en-US"/>
        </a:p>
      </dgm:t>
    </dgm:pt>
    <dgm:pt modelId="{D99098B1-E89E-4932-807E-A17CC1BF861F}" type="sibTrans" cxnId="{9BE4C163-52A8-447A-A7DE-160D7CE63B25}">
      <dgm:prSet/>
      <dgm:spPr/>
      <dgm:t>
        <a:bodyPr/>
        <a:lstStyle/>
        <a:p>
          <a:endParaRPr lang="en-US"/>
        </a:p>
      </dgm:t>
    </dgm:pt>
    <dgm:pt modelId="{2BC9E244-265E-42DD-AE75-3A0667DEB04A}">
      <dgm:prSet phldrT="[Text]"/>
      <dgm:spPr/>
      <dgm:t>
        <a:bodyPr/>
        <a:lstStyle/>
        <a:p>
          <a:r>
            <a:rPr lang="en-US" b="1" dirty="0" smtClean="0"/>
            <a:t>Potassium chloride</a:t>
          </a:r>
          <a:endParaRPr lang="en-US" b="1" dirty="0"/>
        </a:p>
      </dgm:t>
    </dgm:pt>
    <dgm:pt modelId="{ECC42038-7E5E-439B-8211-B5983C69A26A}" type="parTrans" cxnId="{C5062DED-C3FC-4FBE-8502-FAA1F767E920}">
      <dgm:prSet/>
      <dgm:spPr/>
      <dgm:t>
        <a:bodyPr/>
        <a:lstStyle/>
        <a:p>
          <a:endParaRPr lang="en-US"/>
        </a:p>
      </dgm:t>
    </dgm:pt>
    <dgm:pt modelId="{4133D924-2744-4FD4-A4BB-3FE302511170}" type="sibTrans" cxnId="{C5062DED-C3FC-4FBE-8502-FAA1F767E920}">
      <dgm:prSet/>
      <dgm:spPr/>
      <dgm:t>
        <a:bodyPr/>
        <a:lstStyle/>
        <a:p>
          <a:endParaRPr lang="en-US"/>
        </a:p>
      </dgm:t>
    </dgm:pt>
    <dgm:pt modelId="{3189DD8D-B670-42C1-8EA4-BA21FAF73E92}" type="pres">
      <dgm:prSet presAssocID="{190EED30-0AC4-437E-AC4C-0E1F6E633979}" presName="Name0" presStyleCnt="0">
        <dgm:presLayoutVars>
          <dgm:chMax val="7"/>
          <dgm:chPref val="7"/>
          <dgm:dir/>
          <dgm:animLvl val="lvl"/>
        </dgm:presLayoutVars>
      </dgm:prSet>
      <dgm:spPr/>
      <dgm:t>
        <a:bodyPr/>
        <a:lstStyle/>
        <a:p>
          <a:endParaRPr lang="en-US"/>
        </a:p>
      </dgm:t>
    </dgm:pt>
    <dgm:pt modelId="{3DC0B0AB-F6E5-496A-AF2C-CF7ED9A70E10}" type="pres">
      <dgm:prSet presAssocID="{2CF97AD1-B8DE-4212-B2F1-93B79E8A2451}" presName="Accent1" presStyleCnt="0"/>
      <dgm:spPr/>
    </dgm:pt>
    <dgm:pt modelId="{A8393F95-2662-41B3-B1A0-C4C10AACFA05}" type="pres">
      <dgm:prSet presAssocID="{2CF97AD1-B8DE-4212-B2F1-93B79E8A2451}" presName="Accent" presStyleLbl="node1" presStyleIdx="0" presStyleCnt="3"/>
      <dgm:spPr/>
    </dgm:pt>
    <dgm:pt modelId="{F43544BA-A991-44A9-B3E7-7A77024BB87D}" type="pres">
      <dgm:prSet presAssocID="{2CF97AD1-B8DE-4212-B2F1-93B79E8A2451}" presName="Parent1" presStyleLbl="revTx" presStyleIdx="0" presStyleCnt="3">
        <dgm:presLayoutVars>
          <dgm:chMax val="1"/>
          <dgm:chPref val="1"/>
          <dgm:bulletEnabled val="1"/>
        </dgm:presLayoutVars>
      </dgm:prSet>
      <dgm:spPr/>
      <dgm:t>
        <a:bodyPr/>
        <a:lstStyle/>
        <a:p>
          <a:endParaRPr lang="en-US"/>
        </a:p>
      </dgm:t>
    </dgm:pt>
    <dgm:pt modelId="{E5763A04-4F22-4CA9-9E6A-458CD657A41B}" type="pres">
      <dgm:prSet presAssocID="{059A6C62-3EAB-4497-B162-9A9BCB121810}" presName="Accent2" presStyleCnt="0"/>
      <dgm:spPr/>
    </dgm:pt>
    <dgm:pt modelId="{8CAB46B8-3A0E-4FAD-AED9-5C88479FCF29}" type="pres">
      <dgm:prSet presAssocID="{059A6C62-3EAB-4497-B162-9A9BCB121810}" presName="Accent" presStyleLbl="node1" presStyleIdx="1" presStyleCnt="3"/>
      <dgm:spPr/>
    </dgm:pt>
    <dgm:pt modelId="{AF5E331D-4347-4474-B6D3-29A31133D4BE}" type="pres">
      <dgm:prSet presAssocID="{059A6C62-3EAB-4497-B162-9A9BCB121810}" presName="Parent2" presStyleLbl="revTx" presStyleIdx="1" presStyleCnt="3">
        <dgm:presLayoutVars>
          <dgm:chMax val="1"/>
          <dgm:chPref val="1"/>
          <dgm:bulletEnabled val="1"/>
        </dgm:presLayoutVars>
      </dgm:prSet>
      <dgm:spPr/>
      <dgm:t>
        <a:bodyPr/>
        <a:lstStyle/>
        <a:p>
          <a:endParaRPr lang="en-US"/>
        </a:p>
      </dgm:t>
    </dgm:pt>
    <dgm:pt modelId="{962D977D-8D57-470A-A715-7318E8171395}" type="pres">
      <dgm:prSet presAssocID="{2BC9E244-265E-42DD-AE75-3A0667DEB04A}" presName="Accent3" presStyleCnt="0"/>
      <dgm:spPr/>
    </dgm:pt>
    <dgm:pt modelId="{2F1FB869-62AF-404D-9538-418B81A1BF8B}" type="pres">
      <dgm:prSet presAssocID="{2BC9E244-265E-42DD-AE75-3A0667DEB04A}" presName="Accent" presStyleLbl="node1" presStyleIdx="2" presStyleCnt="3"/>
      <dgm:spPr/>
    </dgm:pt>
    <dgm:pt modelId="{7C67A437-C3B6-4478-9622-0E3D7A372F74}" type="pres">
      <dgm:prSet presAssocID="{2BC9E244-265E-42DD-AE75-3A0667DEB04A}" presName="Parent3" presStyleLbl="revTx" presStyleIdx="2" presStyleCnt="3">
        <dgm:presLayoutVars>
          <dgm:chMax val="1"/>
          <dgm:chPref val="1"/>
          <dgm:bulletEnabled val="1"/>
        </dgm:presLayoutVars>
      </dgm:prSet>
      <dgm:spPr/>
      <dgm:t>
        <a:bodyPr/>
        <a:lstStyle/>
        <a:p>
          <a:endParaRPr lang="en-US"/>
        </a:p>
      </dgm:t>
    </dgm:pt>
  </dgm:ptLst>
  <dgm:cxnLst>
    <dgm:cxn modelId="{32EF3979-B54C-432B-93B6-CB62EFA83FA9}" srcId="{190EED30-0AC4-437E-AC4C-0E1F6E633979}" destId="{2CF97AD1-B8DE-4212-B2F1-93B79E8A2451}" srcOrd="0" destOrd="0" parTransId="{FEEB8245-C4A7-44BC-B050-738671CC6B9F}" sibTransId="{3D60869B-559A-4AC3-8D1A-AFE660E7982F}"/>
    <dgm:cxn modelId="{C5062DED-C3FC-4FBE-8502-FAA1F767E920}" srcId="{190EED30-0AC4-437E-AC4C-0E1F6E633979}" destId="{2BC9E244-265E-42DD-AE75-3A0667DEB04A}" srcOrd="2" destOrd="0" parTransId="{ECC42038-7E5E-439B-8211-B5983C69A26A}" sibTransId="{4133D924-2744-4FD4-A4BB-3FE302511170}"/>
    <dgm:cxn modelId="{F1D3ED6F-D1E5-412B-9A84-73F6B2034BC8}" type="presOf" srcId="{2CF97AD1-B8DE-4212-B2F1-93B79E8A2451}" destId="{F43544BA-A991-44A9-B3E7-7A77024BB87D}" srcOrd="0" destOrd="0" presId="urn:microsoft.com/office/officeart/2009/layout/CircleArrowProcess"/>
    <dgm:cxn modelId="{0A0A0EFF-4A4F-48A3-909C-A3E40FD63D9F}" type="presOf" srcId="{059A6C62-3EAB-4497-B162-9A9BCB121810}" destId="{AF5E331D-4347-4474-B6D3-29A31133D4BE}" srcOrd="0" destOrd="0" presId="urn:microsoft.com/office/officeart/2009/layout/CircleArrowProcess"/>
    <dgm:cxn modelId="{1CB910E3-AE99-407A-A738-826A9112C4DD}" type="presOf" srcId="{2BC9E244-265E-42DD-AE75-3A0667DEB04A}" destId="{7C67A437-C3B6-4478-9622-0E3D7A372F74}" srcOrd="0" destOrd="0" presId="urn:microsoft.com/office/officeart/2009/layout/CircleArrowProcess"/>
    <dgm:cxn modelId="{8460F8CB-8EDF-449D-B881-7B006BAC716D}" type="presOf" srcId="{190EED30-0AC4-437E-AC4C-0E1F6E633979}" destId="{3189DD8D-B670-42C1-8EA4-BA21FAF73E92}" srcOrd="0" destOrd="0" presId="urn:microsoft.com/office/officeart/2009/layout/CircleArrowProcess"/>
    <dgm:cxn modelId="{9BE4C163-52A8-447A-A7DE-160D7CE63B25}" srcId="{190EED30-0AC4-437E-AC4C-0E1F6E633979}" destId="{059A6C62-3EAB-4497-B162-9A9BCB121810}" srcOrd="1" destOrd="0" parTransId="{B7DB3DE4-B76E-4494-9CB9-DF3DB71E4FFF}" sibTransId="{D99098B1-E89E-4932-807E-A17CC1BF861F}"/>
    <dgm:cxn modelId="{FC3F5FE2-6218-4B0B-B27B-CCBC1372AFF3}" type="presParOf" srcId="{3189DD8D-B670-42C1-8EA4-BA21FAF73E92}" destId="{3DC0B0AB-F6E5-496A-AF2C-CF7ED9A70E10}" srcOrd="0" destOrd="0" presId="urn:microsoft.com/office/officeart/2009/layout/CircleArrowProcess"/>
    <dgm:cxn modelId="{1445EEB2-E93C-46C7-A38C-D1AD6EF2DC86}" type="presParOf" srcId="{3DC0B0AB-F6E5-496A-AF2C-CF7ED9A70E10}" destId="{A8393F95-2662-41B3-B1A0-C4C10AACFA05}" srcOrd="0" destOrd="0" presId="urn:microsoft.com/office/officeart/2009/layout/CircleArrowProcess"/>
    <dgm:cxn modelId="{15935F39-E14F-4B3D-BA5B-50E60F4FE9D3}" type="presParOf" srcId="{3189DD8D-B670-42C1-8EA4-BA21FAF73E92}" destId="{F43544BA-A991-44A9-B3E7-7A77024BB87D}" srcOrd="1" destOrd="0" presId="urn:microsoft.com/office/officeart/2009/layout/CircleArrowProcess"/>
    <dgm:cxn modelId="{24D418E4-477E-4A2C-8EAA-8CD287169813}" type="presParOf" srcId="{3189DD8D-B670-42C1-8EA4-BA21FAF73E92}" destId="{E5763A04-4F22-4CA9-9E6A-458CD657A41B}" srcOrd="2" destOrd="0" presId="urn:microsoft.com/office/officeart/2009/layout/CircleArrowProcess"/>
    <dgm:cxn modelId="{7980B817-037E-4CDD-AF2D-DB01169FF409}" type="presParOf" srcId="{E5763A04-4F22-4CA9-9E6A-458CD657A41B}" destId="{8CAB46B8-3A0E-4FAD-AED9-5C88479FCF29}" srcOrd="0" destOrd="0" presId="urn:microsoft.com/office/officeart/2009/layout/CircleArrowProcess"/>
    <dgm:cxn modelId="{BAF28714-EBAA-4B0B-8DF3-0A6CACF3B6ED}" type="presParOf" srcId="{3189DD8D-B670-42C1-8EA4-BA21FAF73E92}" destId="{AF5E331D-4347-4474-B6D3-29A31133D4BE}" srcOrd="3" destOrd="0" presId="urn:microsoft.com/office/officeart/2009/layout/CircleArrowProcess"/>
    <dgm:cxn modelId="{EB02C9D6-8D81-4E3E-B764-AB4DB94E5C29}" type="presParOf" srcId="{3189DD8D-B670-42C1-8EA4-BA21FAF73E92}" destId="{962D977D-8D57-470A-A715-7318E8171395}" srcOrd="4" destOrd="0" presId="urn:microsoft.com/office/officeart/2009/layout/CircleArrowProcess"/>
    <dgm:cxn modelId="{DA0C070B-7754-4B6A-A375-EBA59F890245}" type="presParOf" srcId="{962D977D-8D57-470A-A715-7318E8171395}" destId="{2F1FB869-62AF-404D-9538-418B81A1BF8B}" srcOrd="0" destOrd="0" presId="urn:microsoft.com/office/officeart/2009/layout/CircleArrowProcess"/>
    <dgm:cxn modelId="{D6B7D23B-074D-4B5F-BF40-9337647DCADC}" type="presParOf" srcId="{3189DD8D-B670-42C1-8EA4-BA21FAF73E92}" destId="{7C67A437-C3B6-4478-9622-0E3D7A372F74}"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7E065C2-6FAD-41CD-93E2-42206ABE1172}" type="doc">
      <dgm:prSet loTypeId="urn:microsoft.com/office/officeart/2005/8/layout/funnel1" loCatId="process" qsTypeId="urn:microsoft.com/office/officeart/2005/8/quickstyle/3d1" qsCatId="3D" csTypeId="urn:microsoft.com/office/officeart/2005/8/colors/accent1_2" csCatId="accent1" phldr="1"/>
      <dgm:spPr/>
      <dgm:t>
        <a:bodyPr/>
        <a:lstStyle/>
        <a:p>
          <a:endParaRPr lang="en-US"/>
        </a:p>
      </dgm:t>
    </dgm:pt>
    <dgm:pt modelId="{AE7E7B1B-3623-44F1-AE46-F156AE1F4362}">
      <dgm:prSet phldrT="[Text]">
        <dgm:style>
          <a:lnRef idx="1">
            <a:schemeClr val="accent6"/>
          </a:lnRef>
          <a:fillRef idx="2">
            <a:schemeClr val="accent6"/>
          </a:fillRef>
          <a:effectRef idx="1">
            <a:schemeClr val="accent6"/>
          </a:effectRef>
          <a:fontRef idx="minor">
            <a:schemeClr val="dk1"/>
          </a:fontRef>
        </dgm:style>
      </dgm:prSet>
      <dgm:spPr/>
      <dgm:t>
        <a:bodyPr/>
        <a:lstStyle/>
        <a:p>
          <a:r>
            <a:rPr lang="en-US" dirty="0" smtClean="0"/>
            <a:t>EDTA</a:t>
          </a:r>
          <a:endParaRPr lang="en-US" dirty="0"/>
        </a:p>
      </dgm:t>
    </dgm:pt>
    <dgm:pt modelId="{2432DD6A-E18A-4812-B568-8910F6D527E8}" type="parTrans" cxnId="{75EAE8B5-2724-4A6E-9696-1BC8FA762932}">
      <dgm:prSet/>
      <dgm:spPr/>
      <dgm:t>
        <a:bodyPr/>
        <a:lstStyle/>
        <a:p>
          <a:endParaRPr lang="en-US"/>
        </a:p>
      </dgm:t>
    </dgm:pt>
    <dgm:pt modelId="{687E6DDC-6959-44B8-AD5D-7D5E329EAA36}" type="sibTrans" cxnId="{75EAE8B5-2724-4A6E-9696-1BC8FA762932}">
      <dgm:prSet/>
      <dgm:spPr/>
      <dgm:t>
        <a:bodyPr/>
        <a:lstStyle/>
        <a:p>
          <a:endParaRPr lang="en-US"/>
        </a:p>
      </dgm:t>
    </dgm:pt>
    <dgm:pt modelId="{C4F1EEE1-9A08-406D-8317-15AD856BDB06}">
      <dgm:prSet phldrT="[Text]"/>
      <dgm:spPr/>
      <dgm:t>
        <a:bodyPr/>
        <a:lstStyle/>
        <a:p>
          <a:r>
            <a:rPr lang="en-US" dirty="0" smtClean="0"/>
            <a:t>EXAMPLES</a:t>
          </a:r>
          <a:endParaRPr lang="en-US" dirty="0"/>
        </a:p>
      </dgm:t>
    </dgm:pt>
    <dgm:pt modelId="{962EA87B-2244-43E9-B49C-9B1A0EC89A47}" type="parTrans" cxnId="{40D026C1-9AC3-4EA2-91FF-33578958A8A2}">
      <dgm:prSet/>
      <dgm:spPr/>
      <dgm:t>
        <a:bodyPr/>
        <a:lstStyle/>
        <a:p>
          <a:endParaRPr lang="en-US"/>
        </a:p>
      </dgm:t>
    </dgm:pt>
    <dgm:pt modelId="{8A4A5745-0889-4AD0-A849-765249342BBD}" type="sibTrans" cxnId="{40D026C1-9AC3-4EA2-91FF-33578958A8A2}">
      <dgm:prSet/>
      <dgm:spPr/>
      <dgm:t>
        <a:bodyPr/>
        <a:lstStyle/>
        <a:p>
          <a:endParaRPr lang="en-US"/>
        </a:p>
      </dgm:t>
    </dgm:pt>
    <dgm:pt modelId="{B3D821D6-4A8A-48FD-9EDF-806D9020CE45}">
      <dgm:prSet phldrT="[Text]" custT="1">
        <dgm:style>
          <a:lnRef idx="1">
            <a:schemeClr val="accent6"/>
          </a:lnRef>
          <a:fillRef idx="2">
            <a:schemeClr val="accent6"/>
          </a:fillRef>
          <a:effectRef idx="1">
            <a:schemeClr val="accent6"/>
          </a:effectRef>
          <a:fontRef idx="minor">
            <a:schemeClr val="dk1"/>
          </a:fontRef>
        </dgm:style>
      </dgm:prSet>
      <dgm:spPr/>
      <dgm:t>
        <a:bodyPr/>
        <a:lstStyle/>
        <a:p>
          <a:r>
            <a:rPr lang="en-US" sz="1400" b="1" dirty="0" smtClean="0"/>
            <a:t>Di sodium </a:t>
          </a:r>
          <a:r>
            <a:rPr lang="en-US" sz="1400" b="1" dirty="0" err="1" smtClean="0"/>
            <a:t>edetate</a:t>
          </a:r>
          <a:endParaRPr lang="en-US" sz="1400" b="1" dirty="0"/>
        </a:p>
      </dgm:t>
    </dgm:pt>
    <dgm:pt modelId="{AD69DEFC-72C2-44F3-95C8-50B87EAEFC63}" type="sibTrans" cxnId="{BC7293D3-B20B-4894-A8B5-C22B16F41530}">
      <dgm:prSet/>
      <dgm:spPr/>
      <dgm:t>
        <a:bodyPr/>
        <a:lstStyle/>
        <a:p>
          <a:endParaRPr lang="en-US"/>
        </a:p>
      </dgm:t>
    </dgm:pt>
    <dgm:pt modelId="{2A5C6BC5-343F-49DD-AD14-D76CCBE83899}" type="parTrans" cxnId="{BC7293D3-B20B-4894-A8B5-C22B16F41530}">
      <dgm:prSet/>
      <dgm:spPr/>
      <dgm:t>
        <a:bodyPr/>
        <a:lstStyle/>
        <a:p>
          <a:endParaRPr lang="en-US"/>
        </a:p>
      </dgm:t>
    </dgm:pt>
    <dgm:pt modelId="{816D3FD2-EBFD-43BD-A8D5-0A529239AA5F}" type="pres">
      <dgm:prSet presAssocID="{97E065C2-6FAD-41CD-93E2-42206ABE1172}" presName="Name0" presStyleCnt="0">
        <dgm:presLayoutVars>
          <dgm:chMax val="4"/>
          <dgm:resizeHandles val="exact"/>
        </dgm:presLayoutVars>
      </dgm:prSet>
      <dgm:spPr/>
      <dgm:t>
        <a:bodyPr/>
        <a:lstStyle/>
        <a:p>
          <a:endParaRPr lang="en-US"/>
        </a:p>
      </dgm:t>
    </dgm:pt>
    <dgm:pt modelId="{21669B2E-D3CB-445D-BC04-F241FB1A05C7}" type="pres">
      <dgm:prSet presAssocID="{97E065C2-6FAD-41CD-93E2-42206ABE1172}" presName="ellipse" presStyleLbl="trBgShp" presStyleIdx="0" presStyleCnt="1"/>
      <dgm:spPr/>
    </dgm:pt>
    <dgm:pt modelId="{C4670704-5891-4796-861D-245F824D85D1}" type="pres">
      <dgm:prSet presAssocID="{97E065C2-6FAD-41CD-93E2-42206ABE1172}" presName="arrow1" presStyleLbl="fgShp" presStyleIdx="0" presStyleCnt="1"/>
      <dgm:spPr/>
    </dgm:pt>
    <dgm:pt modelId="{0C4A9F2A-9AC4-4A29-8B3B-D3F2A6017016}" type="pres">
      <dgm:prSet presAssocID="{97E065C2-6FAD-41CD-93E2-42206ABE1172}" presName="rectangle" presStyleLbl="revTx" presStyleIdx="0" presStyleCnt="1">
        <dgm:presLayoutVars>
          <dgm:bulletEnabled val="1"/>
        </dgm:presLayoutVars>
      </dgm:prSet>
      <dgm:spPr/>
      <dgm:t>
        <a:bodyPr/>
        <a:lstStyle/>
        <a:p>
          <a:endParaRPr lang="en-US"/>
        </a:p>
      </dgm:t>
    </dgm:pt>
    <dgm:pt modelId="{BADE380D-7966-4BD4-A255-CDBD17C38183}" type="pres">
      <dgm:prSet presAssocID="{B3D821D6-4A8A-48FD-9EDF-806D9020CE45}" presName="item1" presStyleLbl="node1" presStyleIdx="0" presStyleCnt="2">
        <dgm:presLayoutVars>
          <dgm:bulletEnabled val="1"/>
        </dgm:presLayoutVars>
      </dgm:prSet>
      <dgm:spPr/>
      <dgm:t>
        <a:bodyPr/>
        <a:lstStyle/>
        <a:p>
          <a:endParaRPr lang="en-US"/>
        </a:p>
      </dgm:t>
    </dgm:pt>
    <dgm:pt modelId="{A1C88705-E42D-495D-AC25-50DC08C9FCBA}" type="pres">
      <dgm:prSet presAssocID="{C4F1EEE1-9A08-406D-8317-15AD856BDB06}" presName="item2" presStyleLbl="node1" presStyleIdx="1" presStyleCnt="2">
        <dgm:presLayoutVars>
          <dgm:bulletEnabled val="1"/>
        </dgm:presLayoutVars>
      </dgm:prSet>
      <dgm:spPr/>
      <dgm:t>
        <a:bodyPr/>
        <a:lstStyle/>
        <a:p>
          <a:endParaRPr lang="en-US"/>
        </a:p>
      </dgm:t>
    </dgm:pt>
    <dgm:pt modelId="{C013A79E-F1A8-483E-BE41-03126967065B}" type="pres">
      <dgm:prSet presAssocID="{97E065C2-6FAD-41CD-93E2-42206ABE1172}" presName="funnel" presStyleLbl="trAlignAcc1" presStyleIdx="0" presStyleCnt="1" custLinFactNeighborX="-2530" custLinFactNeighborY="-563"/>
      <dgm:spPr/>
    </dgm:pt>
  </dgm:ptLst>
  <dgm:cxnLst>
    <dgm:cxn modelId="{21C7DC02-C579-4BCC-A040-CA5A78209273}" type="presOf" srcId="{B3D821D6-4A8A-48FD-9EDF-806D9020CE45}" destId="{BADE380D-7966-4BD4-A255-CDBD17C38183}" srcOrd="0" destOrd="0" presId="urn:microsoft.com/office/officeart/2005/8/layout/funnel1"/>
    <dgm:cxn modelId="{0D88E6E5-020D-431E-87D5-479264822C55}" type="presOf" srcId="{97E065C2-6FAD-41CD-93E2-42206ABE1172}" destId="{816D3FD2-EBFD-43BD-A8D5-0A529239AA5F}" srcOrd="0" destOrd="0" presId="urn:microsoft.com/office/officeart/2005/8/layout/funnel1"/>
    <dgm:cxn modelId="{40D026C1-9AC3-4EA2-91FF-33578958A8A2}" srcId="{97E065C2-6FAD-41CD-93E2-42206ABE1172}" destId="{C4F1EEE1-9A08-406D-8317-15AD856BDB06}" srcOrd="2" destOrd="0" parTransId="{962EA87B-2244-43E9-B49C-9B1A0EC89A47}" sibTransId="{8A4A5745-0889-4AD0-A849-765249342BBD}"/>
    <dgm:cxn modelId="{75EAE8B5-2724-4A6E-9696-1BC8FA762932}" srcId="{97E065C2-6FAD-41CD-93E2-42206ABE1172}" destId="{AE7E7B1B-3623-44F1-AE46-F156AE1F4362}" srcOrd="0" destOrd="0" parTransId="{2432DD6A-E18A-4812-B568-8910F6D527E8}" sibTransId="{687E6DDC-6959-44B8-AD5D-7D5E329EAA36}"/>
    <dgm:cxn modelId="{94705CE8-DE84-445E-B39D-DAC071E6F1B7}" type="presOf" srcId="{AE7E7B1B-3623-44F1-AE46-F156AE1F4362}" destId="{A1C88705-E42D-495D-AC25-50DC08C9FCBA}" srcOrd="0" destOrd="0" presId="urn:microsoft.com/office/officeart/2005/8/layout/funnel1"/>
    <dgm:cxn modelId="{AAB53ABD-070F-487C-89A4-F0B57ACF96C5}" type="presOf" srcId="{C4F1EEE1-9A08-406D-8317-15AD856BDB06}" destId="{0C4A9F2A-9AC4-4A29-8B3B-D3F2A6017016}" srcOrd="0" destOrd="0" presId="urn:microsoft.com/office/officeart/2005/8/layout/funnel1"/>
    <dgm:cxn modelId="{BC7293D3-B20B-4894-A8B5-C22B16F41530}" srcId="{97E065C2-6FAD-41CD-93E2-42206ABE1172}" destId="{B3D821D6-4A8A-48FD-9EDF-806D9020CE45}" srcOrd="1" destOrd="0" parTransId="{2A5C6BC5-343F-49DD-AD14-D76CCBE83899}" sibTransId="{AD69DEFC-72C2-44F3-95C8-50B87EAEFC63}"/>
    <dgm:cxn modelId="{AD1DCF55-AB57-4DFF-9E9C-33991614168C}" type="presParOf" srcId="{816D3FD2-EBFD-43BD-A8D5-0A529239AA5F}" destId="{21669B2E-D3CB-445D-BC04-F241FB1A05C7}" srcOrd="0" destOrd="0" presId="urn:microsoft.com/office/officeart/2005/8/layout/funnel1"/>
    <dgm:cxn modelId="{3B2BB8CC-411A-45FB-9DC2-91F288FAC35F}" type="presParOf" srcId="{816D3FD2-EBFD-43BD-A8D5-0A529239AA5F}" destId="{C4670704-5891-4796-861D-245F824D85D1}" srcOrd="1" destOrd="0" presId="urn:microsoft.com/office/officeart/2005/8/layout/funnel1"/>
    <dgm:cxn modelId="{2BCDF735-DEC8-4D8E-9A24-35C75DE65F9D}" type="presParOf" srcId="{816D3FD2-EBFD-43BD-A8D5-0A529239AA5F}" destId="{0C4A9F2A-9AC4-4A29-8B3B-D3F2A6017016}" srcOrd="2" destOrd="0" presId="urn:microsoft.com/office/officeart/2005/8/layout/funnel1"/>
    <dgm:cxn modelId="{8DF733AF-0C87-4164-8F51-E4EE962E2088}" type="presParOf" srcId="{816D3FD2-EBFD-43BD-A8D5-0A529239AA5F}" destId="{BADE380D-7966-4BD4-A255-CDBD17C38183}" srcOrd="3" destOrd="0" presId="urn:microsoft.com/office/officeart/2005/8/layout/funnel1"/>
    <dgm:cxn modelId="{81655298-2B47-4E6A-8BF9-579E1415354C}" type="presParOf" srcId="{816D3FD2-EBFD-43BD-A8D5-0A529239AA5F}" destId="{A1C88705-E42D-495D-AC25-50DC08C9FCBA}" srcOrd="4" destOrd="0" presId="urn:microsoft.com/office/officeart/2005/8/layout/funnel1"/>
    <dgm:cxn modelId="{605C2F65-E8B2-4DD6-97B2-135D781D1022}" type="presParOf" srcId="{816D3FD2-EBFD-43BD-A8D5-0A529239AA5F}" destId="{C013A79E-F1A8-483E-BE41-03126967065B}" srcOrd="5"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393F95-2662-41B3-B1A0-C4C10AACFA05}">
      <dsp:nvSpPr>
        <dsp:cNvPr id="0" name=""/>
        <dsp:cNvSpPr/>
      </dsp:nvSpPr>
      <dsp:spPr>
        <a:xfrm>
          <a:off x="3023737" y="0"/>
          <a:ext cx="1596981" cy="1597225"/>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3544BA-A991-44A9-B3E7-7A77024BB87D}">
      <dsp:nvSpPr>
        <dsp:cNvPr id="0" name=""/>
        <dsp:cNvSpPr/>
      </dsp:nvSpPr>
      <dsp:spPr>
        <a:xfrm>
          <a:off x="3376722" y="576646"/>
          <a:ext cx="887412" cy="443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Dextros</a:t>
          </a:r>
          <a:r>
            <a:rPr lang="en-US" sz="1400" kern="1200" dirty="0" smtClean="0"/>
            <a:t>e</a:t>
          </a:r>
          <a:endParaRPr lang="en-US" sz="1400" kern="1200" dirty="0"/>
        </a:p>
      </dsp:txBody>
      <dsp:txXfrm>
        <a:off x="3376722" y="576646"/>
        <a:ext cx="887412" cy="443599"/>
      </dsp:txXfrm>
    </dsp:sp>
    <dsp:sp modelId="{8CAB46B8-3A0E-4FAD-AED9-5C88479FCF29}">
      <dsp:nvSpPr>
        <dsp:cNvPr id="0" name=""/>
        <dsp:cNvSpPr/>
      </dsp:nvSpPr>
      <dsp:spPr>
        <a:xfrm>
          <a:off x="2580180" y="917724"/>
          <a:ext cx="1596981" cy="1597225"/>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5E331D-4347-4474-B6D3-29A31133D4BE}">
      <dsp:nvSpPr>
        <dsp:cNvPr id="0" name=""/>
        <dsp:cNvSpPr/>
      </dsp:nvSpPr>
      <dsp:spPr>
        <a:xfrm>
          <a:off x="2934965" y="1499679"/>
          <a:ext cx="887412" cy="443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Sodium chloride </a:t>
          </a:r>
          <a:endParaRPr lang="en-US" sz="1400" b="1" kern="1200" dirty="0"/>
        </a:p>
      </dsp:txBody>
      <dsp:txXfrm>
        <a:off x="2934965" y="1499679"/>
        <a:ext cx="887412" cy="443599"/>
      </dsp:txXfrm>
    </dsp:sp>
    <dsp:sp modelId="{2F1FB869-62AF-404D-9538-418B81A1BF8B}">
      <dsp:nvSpPr>
        <dsp:cNvPr id="0" name=""/>
        <dsp:cNvSpPr/>
      </dsp:nvSpPr>
      <dsp:spPr>
        <a:xfrm>
          <a:off x="3137400" y="1945270"/>
          <a:ext cx="1372054" cy="1372604"/>
        </a:xfrm>
        <a:prstGeom prst="blockArc">
          <a:avLst>
            <a:gd name="adj1" fmla="val 13500000"/>
            <a:gd name="adj2" fmla="val 10800000"/>
            <a:gd name="adj3" fmla="val 127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67A437-C3B6-4478-9622-0E3D7A372F74}">
      <dsp:nvSpPr>
        <dsp:cNvPr id="0" name=""/>
        <dsp:cNvSpPr/>
      </dsp:nvSpPr>
      <dsp:spPr>
        <a:xfrm>
          <a:off x="3378821" y="2424039"/>
          <a:ext cx="887412" cy="443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Potassium chloride</a:t>
          </a:r>
          <a:endParaRPr lang="en-US" sz="1400" b="1" kern="1200" dirty="0"/>
        </a:p>
      </dsp:txBody>
      <dsp:txXfrm>
        <a:off x="3378821" y="2424039"/>
        <a:ext cx="887412" cy="4435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669B2E-D3CB-445D-BC04-F241FB1A05C7}">
      <dsp:nvSpPr>
        <dsp:cNvPr id="0" name=""/>
        <dsp:cNvSpPr/>
      </dsp:nvSpPr>
      <dsp:spPr>
        <a:xfrm>
          <a:off x="2258784" y="134788"/>
          <a:ext cx="2675036" cy="929005"/>
        </a:xfrm>
        <a:prstGeom prst="ellipse">
          <a:avLst/>
        </a:prstGeom>
        <a:solidFill>
          <a:schemeClr val="accent1">
            <a:tint val="50000"/>
            <a:alpha val="40000"/>
            <a:hueOff val="0"/>
            <a:satOff val="0"/>
            <a:lumOff val="0"/>
            <a:alphaOff val="0"/>
          </a:schemeClr>
        </a:solidFill>
        <a:ln>
          <a:noFill/>
        </a:ln>
        <a:effectLst/>
        <a:scene3d>
          <a:camera prst="orthographicFront"/>
          <a:lightRig rig="flat" dir="t"/>
        </a:scene3d>
        <a:sp3d z="-190500" extrusionH="12700" prstMaterial="matte"/>
      </dsp:spPr>
      <dsp:style>
        <a:lnRef idx="0">
          <a:scrgbClr r="0" g="0" b="0"/>
        </a:lnRef>
        <a:fillRef idx="1">
          <a:scrgbClr r="0" g="0" b="0"/>
        </a:fillRef>
        <a:effectRef idx="0">
          <a:scrgbClr r="0" g="0" b="0"/>
        </a:effectRef>
        <a:fontRef idx="minor"/>
      </dsp:style>
    </dsp:sp>
    <dsp:sp modelId="{C4670704-5891-4796-861D-245F824D85D1}">
      <dsp:nvSpPr>
        <dsp:cNvPr id="0" name=""/>
        <dsp:cNvSpPr/>
      </dsp:nvSpPr>
      <dsp:spPr>
        <a:xfrm>
          <a:off x="3341241" y="2409606"/>
          <a:ext cx="518417" cy="331787"/>
        </a:xfrm>
        <a:prstGeom prst="downArrow">
          <a:avLst/>
        </a:prstGeom>
        <a:solidFill>
          <a:schemeClr val="accent1">
            <a:tint val="60000"/>
            <a:hueOff val="0"/>
            <a:satOff val="0"/>
            <a:lumOff val="0"/>
            <a:alphaOff val="0"/>
          </a:schemeClr>
        </a:solidFill>
        <a:ln>
          <a:noFill/>
        </a:ln>
        <a:effectLst>
          <a:outerShdw blurRad="63500" dist="25400" dir="5400000" rotWithShape="0">
            <a:srgbClr val="000000">
              <a:alpha val="43137"/>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0C4A9F2A-9AC4-4A29-8B3B-D3F2A6017016}">
      <dsp:nvSpPr>
        <dsp:cNvPr id="0" name=""/>
        <dsp:cNvSpPr/>
      </dsp:nvSpPr>
      <dsp:spPr>
        <a:xfrm>
          <a:off x="2356246" y="2675036"/>
          <a:ext cx="2488406" cy="622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EXAMPLES</a:t>
          </a:r>
          <a:endParaRPr lang="en-US" sz="2200" kern="1200" dirty="0"/>
        </a:p>
      </dsp:txBody>
      <dsp:txXfrm>
        <a:off x="2356246" y="2675036"/>
        <a:ext cx="2488406" cy="622101"/>
      </dsp:txXfrm>
    </dsp:sp>
    <dsp:sp modelId="{BADE380D-7966-4BD4-A255-CDBD17C38183}">
      <dsp:nvSpPr>
        <dsp:cNvPr id="0" name=""/>
        <dsp:cNvSpPr/>
      </dsp:nvSpPr>
      <dsp:spPr>
        <a:xfrm>
          <a:off x="3231336" y="1135542"/>
          <a:ext cx="933152" cy="933152"/>
        </a:xfrm>
        <a:prstGeom prst="ellipse">
          <a:avLst/>
        </a:prstGeom>
        <a:gradFill rotWithShape="1">
          <a:gsLst>
            <a:gs pos="0">
              <a:schemeClr val="accent6">
                <a:tint val="35000"/>
                <a:satMod val="253000"/>
              </a:schemeClr>
            </a:gs>
            <a:gs pos="50000">
              <a:schemeClr val="accent6">
                <a:tint val="42000"/>
                <a:satMod val="255000"/>
              </a:schemeClr>
            </a:gs>
            <a:gs pos="97000">
              <a:schemeClr val="accent6">
                <a:tint val="53000"/>
                <a:satMod val="260000"/>
              </a:schemeClr>
            </a:gs>
            <a:gs pos="100000">
              <a:schemeClr val="accent6">
                <a:tint val="56000"/>
                <a:satMod val="275000"/>
              </a:schemeClr>
            </a:gs>
          </a:gsLst>
          <a:path path="circle">
            <a:fillToRect l="50000" t="50000" r="50000" b="50000"/>
          </a:path>
        </a:gradFill>
        <a:ln w="9525" cap="flat" cmpd="sng" algn="ctr">
          <a:solidFill>
            <a:schemeClr val="accent6"/>
          </a:solidFill>
          <a:prstDash val="solid"/>
        </a:ln>
        <a:effectLst>
          <a:outerShdw blurRad="63500" dist="25400" dir="5400000" rotWithShape="0">
            <a:srgbClr val="000000">
              <a:alpha val="43137"/>
            </a:srgbClr>
          </a:outerShdw>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Di sodium </a:t>
          </a:r>
          <a:r>
            <a:rPr lang="en-US" sz="1400" b="1" kern="1200" dirty="0" err="1" smtClean="0"/>
            <a:t>edetate</a:t>
          </a:r>
          <a:endParaRPr lang="en-US" sz="1400" b="1" kern="1200" dirty="0"/>
        </a:p>
      </dsp:txBody>
      <dsp:txXfrm>
        <a:off x="3367993" y="1272199"/>
        <a:ext cx="659838" cy="659838"/>
      </dsp:txXfrm>
    </dsp:sp>
    <dsp:sp modelId="{A1C88705-E42D-495D-AC25-50DC08C9FCBA}">
      <dsp:nvSpPr>
        <dsp:cNvPr id="0" name=""/>
        <dsp:cNvSpPr/>
      </dsp:nvSpPr>
      <dsp:spPr>
        <a:xfrm>
          <a:off x="2563614" y="435471"/>
          <a:ext cx="933152" cy="933152"/>
        </a:xfrm>
        <a:prstGeom prst="ellipse">
          <a:avLst/>
        </a:prstGeom>
        <a:gradFill rotWithShape="1">
          <a:gsLst>
            <a:gs pos="0">
              <a:schemeClr val="accent6">
                <a:tint val="35000"/>
                <a:satMod val="253000"/>
              </a:schemeClr>
            </a:gs>
            <a:gs pos="50000">
              <a:schemeClr val="accent6">
                <a:tint val="42000"/>
                <a:satMod val="255000"/>
              </a:schemeClr>
            </a:gs>
            <a:gs pos="97000">
              <a:schemeClr val="accent6">
                <a:tint val="53000"/>
                <a:satMod val="260000"/>
              </a:schemeClr>
            </a:gs>
            <a:gs pos="100000">
              <a:schemeClr val="accent6">
                <a:tint val="56000"/>
                <a:satMod val="275000"/>
              </a:schemeClr>
            </a:gs>
          </a:gsLst>
          <a:path path="circle">
            <a:fillToRect l="50000" t="50000" r="50000" b="50000"/>
          </a:path>
        </a:gradFill>
        <a:ln w="9525" cap="flat" cmpd="sng" algn="ctr">
          <a:solidFill>
            <a:schemeClr val="accent6"/>
          </a:solidFill>
          <a:prstDash val="solid"/>
        </a:ln>
        <a:effectLst>
          <a:outerShdw blurRad="63500" dist="25400" dir="5400000" rotWithShape="0">
            <a:srgbClr val="000000">
              <a:alpha val="43137"/>
            </a:srgbClr>
          </a:outerShdw>
        </a:effectLst>
        <a:scene3d>
          <a:camera prst="orthographicFront"/>
          <a:lightRig rig="flat" dir="t"/>
        </a:scene3d>
        <a:sp3d/>
      </dsp:spPr>
      <dsp:style>
        <a:lnRef idx="1">
          <a:schemeClr val="accent6"/>
        </a:lnRef>
        <a:fillRef idx="2">
          <a:schemeClr val="accent6"/>
        </a:fillRef>
        <a:effectRef idx="1">
          <a:schemeClr val="accent6"/>
        </a:effectRef>
        <a:fontRef idx="minor">
          <a:schemeClr val="dk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EDTA</a:t>
          </a:r>
          <a:endParaRPr lang="en-US" sz="1900" kern="1200" dirty="0"/>
        </a:p>
      </dsp:txBody>
      <dsp:txXfrm>
        <a:off x="2700271" y="572128"/>
        <a:ext cx="659838" cy="659838"/>
      </dsp:txXfrm>
    </dsp:sp>
    <dsp:sp modelId="{C013A79E-F1A8-483E-BE41-03126967065B}">
      <dsp:nvSpPr>
        <dsp:cNvPr id="0" name=""/>
        <dsp:cNvSpPr/>
      </dsp:nvSpPr>
      <dsp:spPr>
        <a:xfrm>
          <a:off x="2075430" y="7660"/>
          <a:ext cx="2903140" cy="2322512"/>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4ED8C5-647F-456F-B173-1BD33662703C}" type="datetimeFigureOut">
              <a:rPr lang="en-US" smtClean="0"/>
              <a:pPr/>
              <a:t>5/10/19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3314490-0469-4E95-BCBA-09A158BDA83E}"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F70D2F-4A58-486D-A019-D23E660BA6A8}" type="datetimeFigureOut">
              <a:rPr lang="en-US" smtClean="0"/>
              <a:pPr/>
              <a:t>5/10/19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C2DA06-4BFB-4542-A8EB-F0C1BC80191A}"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320040" marR="0" lvl="0" indent="-320040" algn="l" defTabSz="914400" rtl="0" eaLnBrk="1" fontAlgn="auto" latinLnBrk="0" hangingPunct="1">
              <a:lnSpc>
                <a:spcPct val="100000"/>
              </a:lnSpc>
              <a:spcBef>
                <a:spcPts val="700"/>
              </a:spcBef>
              <a:spcAft>
                <a:spcPts val="0"/>
              </a:spcAft>
              <a:buClr>
                <a:srgbClr val="DD8047"/>
              </a:buClr>
              <a:buSzPct val="60000"/>
              <a:buFont typeface="Wingdings"/>
              <a:buChar char=""/>
              <a:tabLst/>
              <a:defRPr/>
            </a:pPr>
            <a:r>
              <a:rPr kumimoji="0" lang="en-US" sz="2200" b="0" i="0" u="none" strike="noStrike" kern="1200" cap="none" spc="0" normalizeH="0" baseline="0" noProof="0" dirty="0" smtClean="0">
                <a:ln>
                  <a:noFill/>
                </a:ln>
                <a:solidFill>
                  <a:prstClr val="black"/>
                </a:solidFill>
                <a:effectLst/>
                <a:uLnTx/>
                <a:uFillTx/>
                <a:latin typeface="Tw Cen MT"/>
                <a:ea typeface="+mn-ea"/>
                <a:cs typeface="+mn-cs"/>
              </a:rPr>
              <a:t>The process is more effective in hydrated state where under conditions of high humidity, hydrolysis and denaturation occur, thus lower heat input is required. Under dry state, oxidative changes take place, and higher heat input is required.   </a:t>
            </a:r>
          </a:p>
          <a:p>
            <a:endParaRPr lang="en-US" dirty="0"/>
          </a:p>
        </p:txBody>
      </p:sp>
      <p:sp>
        <p:nvSpPr>
          <p:cNvPr id="4" name="Slide Number Placeholder 3"/>
          <p:cNvSpPr>
            <a:spLocks noGrp="1"/>
          </p:cNvSpPr>
          <p:nvPr>
            <p:ph type="sldNum" sz="quarter" idx="10"/>
          </p:nvPr>
        </p:nvSpPr>
        <p:spPr/>
        <p:txBody>
          <a:bodyPr/>
          <a:lstStyle/>
          <a:p>
            <a:fld id="{F7FFD7AF-860C-49E8-B1C6-89B42DF12FE9}" type="slidenum">
              <a:rPr lang="en-US" smtClean="0"/>
              <a:pPr/>
              <a:t>82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9971FD78-094F-4255-BDEA-8AC6A1740C6B}" type="datetime1">
              <a:rPr lang="en-US" smtClean="0"/>
              <a:pPr/>
              <a:t>5/10/19</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F457766-A384-43A8-AE46-74658C86AD81}" type="datetime1">
              <a:rPr lang="en-US" smtClean="0"/>
              <a:pPr/>
              <a:t>5/10/19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39F83E-6DAF-44B8-9BB1-33EE6A70B42E}" type="datetime1">
              <a:rPr lang="en-US" smtClean="0"/>
              <a:pPr/>
              <a:t>5/10/19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910C48-B81B-43B0-8541-CF5A3D4F9BF6}" type="datetime1">
              <a:rPr lang="en-US" smtClean="0"/>
              <a:pPr/>
              <a:t>5/10/19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1D910B5-92D2-4035-AEE6-5E0671CA8E2C}" type="datetime1">
              <a:rPr lang="en-US" smtClean="0"/>
              <a:pPr/>
              <a:t>5/10/19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DBC8312-A46F-4E32-8F93-3E5D1F338E97}" type="datetime1">
              <a:rPr lang="en-US" smtClean="0"/>
              <a:pPr/>
              <a:t>5/10/19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9D5C4E2-6714-4127-BFFB-7C575407C880}" type="datetime1">
              <a:rPr lang="en-US" smtClean="0"/>
              <a:pPr/>
              <a:t>5/10/19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1588618-53D9-4622-A555-310CE1B60816}" type="datetime1">
              <a:rPr lang="en-US" smtClean="0"/>
              <a:pPr/>
              <a:t>5/10/19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7F9AE1F-585D-4D18-85AD-2C4874560C9D}" type="datetime1">
              <a:rPr lang="en-US" smtClean="0"/>
              <a:pPr/>
              <a:t>5/10/19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2FBCA7E-7849-44B2-BAE2-8D81B7A46316}" type="datetime1">
              <a:rPr lang="en-US" smtClean="0"/>
              <a:pPr/>
              <a:t>5/10/19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638CD08-34C7-4838-BFFD-9CD738F492B6}" type="datetime1">
              <a:rPr lang="en-US" smtClean="0"/>
              <a:pPr/>
              <a:t>5/10/19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89CD435-6F36-4925-9B06-6CAAB5683775}" type="datetime1">
              <a:rPr lang="en-US" smtClean="0"/>
              <a:pPr/>
              <a:t>5/10/19</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jpeg"/></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wmf"/></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gif"/></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eg"/></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gif"/></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tiff"/></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sz="2800" dirty="0" smtClean="0"/>
              <a:t>Parenterals are the sterile dosage forms, administered by routes other than the oral route.</a:t>
            </a:r>
          </a:p>
          <a:p>
            <a:r>
              <a:rPr lang="en-US" sz="2800" dirty="0" smtClean="0"/>
              <a:t>These preparations bypass the gastrointestinal tract and liver and directly enter the systemic circulation.</a:t>
            </a:r>
          </a:p>
          <a:p>
            <a:r>
              <a:rPr lang="en-US" sz="2800" dirty="0" smtClean="0"/>
              <a:t>The finished products are forwarded to the quality control department where the various quality control tests are performed.</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 obstruction method</a:t>
            </a:r>
            <a:endParaRPr lang="en-US" dirty="0"/>
          </a:p>
        </p:txBody>
      </p:sp>
      <p:sp>
        <p:nvSpPr>
          <p:cNvPr id="3" name="Content Placeholder 2"/>
          <p:cNvSpPr>
            <a:spLocks noGrp="1"/>
          </p:cNvSpPr>
          <p:nvPr>
            <p:ph idx="1"/>
          </p:nvPr>
        </p:nvSpPr>
        <p:spPr>
          <a:xfrm>
            <a:off x="1435608" y="1447800"/>
            <a:ext cx="7498080" cy="5105400"/>
          </a:xfrm>
        </p:spPr>
        <p:txBody>
          <a:bodyPr>
            <a:normAutofit/>
          </a:bodyPr>
          <a:lstStyle/>
          <a:p>
            <a:pPr>
              <a:buFont typeface="Wingdings" pitchFamily="2" charset="2"/>
              <a:buChar char="Ø"/>
            </a:pPr>
            <a:r>
              <a:rPr lang="en-US" sz="2400" dirty="0" smtClean="0">
                <a:latin typeface="Times New Roman" pitchFamily="18" charset="0"/>
                <a:cs typeface="Times New Roman" pitchFamily="18" charset="0"/>
              </a:rPr>
              <a:t>Tungsten lamp produces a constant collimated beam of light that pass through a small rectangular passageway and impinges onto a photodiode.</a:t>
            </a:r>
          </a:p>
          <a:p>
            <a:pPr>
              <a:buFont typeface="Wingdings" pitchFamily="2" charset="2"/>
              <a:buChar char="Ø"/>
            </a:pPr>
            <a:r>
              <a:rPr lang="en-US" sz="2400" dirty="0" smtClean="0">
                <a:latin typeface="Times New Roman" pitchFamily="18" charset="0"/>
                <a:cs typeface="Times New Roman" pitchFamily="18" charset="0"/>
              </a:rPr>
              <a:t> Liquid can flow through the passageway between the light source and photodiode.</a:t>
            </a:r>
          </a:p>
          <a:p>
            <a:pPr>
              <a:buFont typeface="Wingdings" pitchFamily="2" charset="2"/>
              <a:buChar char="Ø"/>
            </a:pPr>
            <a:r>
              <a:rPr lang="en-US" sz="2400" dirty="0" smtClean="0">
                <a:latin typeface="Times New Roman" pitchFamily="18" charset="0"/>
                <a:cs typeface="Times New Roman" pitchFamily="18" charset="0"/>
              </a:rPr>
              <a:t> If a single particle transverses the light beam there results a reduction in normal amount of light received by the photodiode .</a:t>
            </a:r>
          </a:p>
          <a:p>
            <a:pPr>
              <a:buFont typeface="Wingdings" pitchFamily="2" charset="2"/>
              <a:buChar char="Ø"/>
            </a:pPr>
            <a:r>
              <a:rPr lang="en-US" sz="2400" dirty="0" smtClean="0">
                <a:latin typeface="Times New Roman" pitchFamily="18" charset="0"/>
                <a:cs typeface="Times New Roman" pitchFamily="18" charset="0"/>
              </a:rPr>
              <a:t> This reduction of light and the measurable decrease in the output from the photodiode is proportional to the area of the particle interrupting the light flow</a:t>
            </a:r>
          </a:p>
          <a:p>
            <a:pPr>
              <a:buFont typeface="Wingdings" pitchFamily="2" charset="2"/>
              <a:buChar char="Ø"/>
            </a:pPr>
            <a:endParaRPr lang="en-US" sz="2400" dirty="0" smtClean="0">
              <a:latin typeface="Times New Roman" pitchFamily="18" charset="0"/>
              <a:cs typeface="Times New Roman" pitchFamily="18" charset="0"/>
            </a:endParaRPr>
          </a:p>
          <a:p>
            <a:pPr>
              <a:buFont typeface="Wingdings" pitchFamily="2" charset="2"/>
              <a:buChar char="Ø"/>
            </a:pPr>
            <a:endParaRPr lang="en-US" sz="2400" dirty="0" smtClean="0">
              <a:latin typeface="Times New Roman" pitchFamily="18" charset="0"/>
              <a:cs typeface="Times New Roman" pitchFamily="18" charset="0"/>
            </a:endParaRPr>
          </a:p>
          <a:p>
            <a:pPr>
              <a:buFont typeface="Wingdings" pitchFamily="2" charset="2"/>
              <a:buChar char="Ø"/>
            </a:pPr>
            <a:endParaRPr lang="en-US" sz="2400" dirty="0" smtClean="0">
              <a:latin typeface="Times New Roman" pitchFamily="18" charset="0"/>
              <a:cs typeface="Times New Roman" pitchFamily="18" charset="0"/>
            </a:endParaRPr>
          </a:p>
          <a:p>
            <a:pPr>
              <a:buFont typeface="Wingdings" pitchFamily="2" charset="2"/>
              <a:buChar char="Ø"/>
            </a:pPr>
            <a:endParaRPr lang="en-US" sz="2400" dirty="0" smtClean="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Pharmaceutical Importance of Sterilization</a:t>
            </a:r>
            <a:endParaRPr lang="en-US" dirty="0"/>
          </a:p>
        </p:txBody>
      </p:sp>
      <p:sp>
        <p:nvSpPr>
          <p:cNvPr id="3" name="Content Placeholder 2"/>
          <p:cNvSpPr>
            <a:spLocks noGrp="1"/>
          </p:cNvSpPr>
          <p:nvPr>
            <p:ph sz="quarter" idx="1"/>
          </p:nvPr>
        </p:nvSpPr>
        <p:spPr>
          <a:xfrm>
            <a:off x="838200" y="1447800"/>
            <a:ext cx="8305800" cy="5105400"/>
          </a:xfrm>
        </p:spPr>
        <p:txBody>
          <a:bodyPr>
            <a:normAutofit/>
          </a:bodyPr>
          <a:lstStyle/>
          <a:p>
            <a:pPr algn="just"/>
            <a:r>
              <a:rPr lang="en-US" sz="2400" dirty="0" smtClean="0">
                <a:latin typeface="Times New Roman" pitchFamily="18" charset="0"/>
                <a:cs typeface="Times New Roman" pitchFamily="18" charset="0"/>
              </a:rPr>
              <a:t>Moist heat sterilization is the most efficient biocidal agent. In the pharmaceutical industry it is used for: Surgical dressings, Sheets, Surgical and diagnostic equipment, Containers, Closures, Aqueous injections, Ophthalmic preparations and Irrigation fluids etc. </a:t>
            </a:r>
          </a:p>
          <a:p>
            <a:pPr algn="just">
              <a:buNone/>
            </a:pPr>
            <a:endParaRPr lang="en-US"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Dry heat sterilization can only be used for thermo stable, These include products like; Dry powdered drugs, Suspensions of drug in non aqueous solvents, Oils, fats waxes, soft hard paraffin silicone, Oily injections, implants, ophthalmic ointments and ointment bases etc.</a:t>
            </a:r>
          </a:p>
          <a:p>
            <a:pPr>
              <a:buNone/>
            </a:pPr>
            <a:endParaRPr lang="en-US"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Pharmaceutical Importance of Sterilization</a:t>
            </a:r>
            <a:endParaRPr lang="en-US" dirty="0"/>
          </a:p>
        </p:txBody>
      </p:sp>
      <p:sp>
        <p:nvSpPr>
          <p:cNvPr id="3" name="Content Placeholder 2"/>
          <p:cNvSpPr>
            <a:spLocks noGrp="1"/>
          </p:cNvSpPr>
          <p:nvPr>
            <p:ph sz="quarter" idx="1"/>
          </p:nvPr>
        </p:nvSpPr>
        <p:spPr/>
        <p:txBody>
          <a:bodyPr>
            <a:normAutofit/>
          </a:bodyPr>
          <a:lstStyle/>
          <a:p>
            <a:r>
              <a:rPr lang="en-US" dirty="0" smtClean="0">
                <a:latin typeface="Times New Roman" pitchFamily="18" charset="0"/>
                <a:cs typeface="Times New Roman" pitchFamily="18" charset="0"/>
              </a:rPr>
              <a:t>Gaseous sterilization is used for sterilizing </a:t>
            </a:r>
            <a:r>
              <a:rPr lang="en-US" dirty="0" err="1" smtClean="0">
                <a:latin typeface="Times New Roman" pitchFamily="18" charset="0"/>
                <a:cs typeface="Times New Roman" pitchFamily="18" charset="0"/>
              </a:rPr>
              <a:t>thermolabile</a:t>
            </a:r>
            <a:r>
              <a:rPr lang="en-US" dirty="0" smtClean="0">
                <a:latin typeface="Times New Roman" pitchFamily="18" charset="0"/>
                <a:cs typeface="Times New Roman" pitchFamily="18" charset="0"/>
              </a:rPr>
              <a:t> substances like; hormones, proteins, various heat sensitive drugs etc.</a:t>
            </a:r>
          </a:p>
          <a:p>
            <a:r>
              <a:rPr lang="en-US" dirty="0" smtClean="0">
                <a:latin typeface="Times New Roman" pitchFamily="18" charset="0"/>
                <a:cs typeface="Times New Roman" pitchFamily="18" charset="0"/>
              </a:rPr>
              <a:t> U.V light is perhaps the most lethal component in ordinary sunlight used in sanitation of garments or utensils. </a:t>
            </a:r>
          </a:p>
          <a:p>
            <a:r>
              <a:rPr lang="en-US" dirty="0" smtClean="0">
                <a:latin typeface="Times New Roman" pitchFamily="18" charset="0"/>
                <a:cs typeface="Times New Roman" pitchFamily="18" charset="0"/>
              </a:rPr>
              <a:t>Gamma-rays from Cobalt 60 are used to sterilize antibiotic, hormones, sutures, plastics and catheters etc</a:t>
            </a:r>
            <a:r>
              <a:rPr lang="en-US" dirty="0" smtClean="0">
                <a:solidFill>
                  <a:srgbClr val="7030A0"/>
                </a:solidFill>
              </a:rPr>
              <a:t>. </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Pharmaceutical Importance of Sterilization</a:t>
            </a:r>
            <a:endParaRPr lang="en-US" dirty="0"/>
          </a:p>
        </p:txBody>
      </p:sp>
      <p:sp>
        <p:nvSpPr>
          <p:cNvPr id="3" name="Content Placeholder 2"/>
          <p:cNvSpPr>
            <a:spLocks noGrp="1"/>
          </p:cNvSpPr>
          <p:nvPr>
            <p:ph sz="quarter" idx="1"/>
          </p:nvPr>
        </p:nvSpPr>
        <p:spPr/>
        <p:txBody>
          <a:bodyPr>
            <a:normAutofit lnSpcReduction="10000"/>
          </a:bodyPr>
          <a:lstStyle/>
          <a:p>
            <a:pPr algn="just"/>
            <a:r>
              <a:rPr lang="en-US" dirty="0" smtClean="0">
                <a:latin typeface="Times New Roman" pitchFamily="18" charset="0"/>
                <a:cs typeface="Times New Roman" pitchFamily="18" charset="0"/>
              </a:rPr>
              <a:t>Filtration sterilizations are used in the treatment of Heat sensitive injections and ophthalmic solutions, biological products, air and other gases for supply to aseptic areas.</a:t>
            </a:r>
          </a:p>
          <a:p>
            <a:pPr algn="just"/>
            <a:r>
              <a:rPr lang="en-US" dirty="0" smtClean="0">
                <a:latin typeface="Times New Roman" pitchFamily="18" charset="0"/>
                <a:cs typeface="Times New Roman" pitchFamily="18" charset="0"/>
              </a:rPr>
              <a:t> They are also used in industry as part of the venting systems on </a:t>
            </a:r>
            <a:r>
              <a:rPr lang="en-US" dirty="0" err="1" smtClean="0">
                <a:latin typeface="Times New Roman" pitchFamily="18" charset="0"/>
                <a:cs typeface="Times New Roman" pitchFamily="18" charset="0"/>
              </a:rPr>
              <a:t>fermentors</a:t>
            </a:r>
            <a:r>
              <a:rPr lang="en-US" dirty="0" smtClean="0">
                <a:latin typeface="Times New Roman" pitchFamily="18" charset="0"/>
                <a:cs typeface="Times New Roman" pitchFamily="18" charset="0"/>
              </a:rPr>
              <a:t>, centrifuges, autoclaves and freeze driers. Membrane filters are used for sterility testing.</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Areas in Parenteral processing</a:t>
            </a:r>
            <a:endParaRPr lang="en-IN" dirty="0"/>
          </a:p>
        </p:txBody>
      </p:sp>
      <p:sp>
        <p:nvSpPr>
          <p:cNvPr id="3" name="Content Placeholder 2"/>
          <p:cNvSpPr>
            <a:spLocks noGrp="1"/>
          </p:cNvSpPr>
          <p:nvPr>
            <p:ph idx="1"/>
          </p:nvPr>
        </p:nvSpPr>
        <p:spPr/>
        <p:txBody>
          <a:bodyPr/>
          <a:lstStyle/>
          <a:p>
            <a:r>
              <a:rPr lang="en-US" dirty="0" smtClean="0"/>
              <a:t>Different sectional areas required for sterile preparations are as follows:</a:t>
            </a:r>
          </a:p>
          <a:p>
            <a:pPr>
              <a:buFont typeface="Arial" pitchFamily="34" charset="0"/>
              <a:buChar char="•"/>
            </a:pPr>
            <a:r>
              <a:rPr lang="en-US" dirty="0" smtClean="0"/>
              <a:t>Clean-up section</a:t>
            </a:r>
          </a:p>
          <a:p>
            <a:pPr>
              <a:buFont typeface="Arial" pitchFamily="34" charset="0"/>
              <a:buChar char="•"/>
            </a:pPr>
            <a:r>
              <a:rPr lang="en-US" dirty="0" smtClean="0"/>
              <a:t>Compounding section</a:t>
            </a:r>
          </a:p>
          <a:p>
            <a:pPr>
              <a:buFont typeface="Arial" pitchFamily="34" charset="0"/>
              <a:buChar char="•"/>
            </a:pPr>
            <a:r>
              <a:rPr lang="en-US" dirty="0" smtClean="0"/>
              <a:t>Aseptic section</a:t>
            </a:r>
          </a:p>
          <a:p>
            <a:pPr>
              <a:buFont typeface="Arial" pitchFamily="34" charset="0"/>
              <a:buChar char="•"/>
            </a:pPr>
            <a:r>
              <a:rPr lang="en-US" dirty="0" smtClean="0"/>
              <a:t>Quarantine section</a:t>
            </a:r>
          </a:p>
          <a:p>
            <a:pPr>
              <a:buFont typeface="Arial" pitchFamily="34" charset="0"/>
              <a:buChar char="•"/>
            </a:pPr>
            <a:r>
              <a:rPr lang="en-US" dirty="0" smtClean="0"/>
              <a:t>Packing and labeling section</a:t>
            </a:r>
            <a:endParaRPr lang="en-IN" dirty="0"/>
          </a:p>
        </p:txBody>
      </p:sp>
    </p:spTree>
  </p:cSld>
  <p:clrMapOvr>
    <a:masterClrMapping/>
  </p:clrMapOvr>
  <p:transition>
    <p:wipe/>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Layout of </a:t>
            </a:r>
            <a:r>
              <a:rPr lang="en-US" dirty="0" err="1" smtClean="0"/>
              <a:t>parenteral</a:t>
            </a:r>
            <a:r>
              <a:rPr lang="en-US" dirty="0" smtClean="0"/>
              <a:t> processing</a:t>
            </a:r>
            <a:endParaRPr lang="en-IN" dirty="0"/>
          </a:p>
        </p:txBody>
      </p:sp>
      <p:pic>
        <p:nvPicPr>
          <p:cNvPr id="4" name="Content Placeholder 3" descr="New Doc 5_4.jpg"/>
          <p:cNvPicPr>
            <a:picLocks noGrp="1" noChangeAspect="1"/>
          </p:cNvPicPr>
          <p:nvPr>
            <p:ph idx="1"/>
          </p:nvPr>
        </p:nvPicPr>
        <p:blipFill>
          <a:blip r:embed="rId2"/>
          <a:stretch>
            <a:fillRect/>
          </a:stretch>
        </p:blipFill>
        <p:spPr>
          <a:xfrm>
            <a:off x="228599" y="1981200"/>
            <a:ext cx="8971671" cy="4876800"/>
          </a:xfrm>
          <a:prstGeom prst="rect">
            <a:avLst/>
          </a:prstGeom>
          <a:ln>
            <a:noFill/>
          </a:ln>
          <a:effectLst>
            <a:softEdge rad="112500"/>
          </a:effectLst>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Clean-up area</a:t>
            </a:r>
            <a:endParaRPr lang="en-IN" dirty="0"/>
          </a:p>
        </p:txBody>
      </p:sp>
      <p:sp>
        <p:nvSpPr>
          <p:cNvPr id="3" name="Content Placeholder 2"/>
          <p:cNvSpPr>
            <a:spLocks noGrp="1"/>
          </p:cNvSpPr>
          <p:nvPr>
            <p:ph idx="1"/>
          </p:nvPr>
        </p:nvSpPr>
        <p:spPr/>
        <p:txBody>
          <a:bodyPr>
            <a:normAutofit lnSpcReduction="10000"/>
          </a:bodyPr>
          <a:lstStyle/>
          <a:p>
            <a:r>
              <a:rPr lang="en-US" dirty="0" smtClean="0"/>
              <a:t>The cleaning area has walls and ceilings made up of film coating materials is involved in cleaning  of bottles, vials or ampoules.</a:t>
            </a:r>
          </a:p>
          <a:p>
            <a:r>
              <a:rPr lang="en-US" dirty="0" smtClean="0"/>
              <a:t>Air inside the clean area should be free from dust and microorganisms.</a:t>
            </a:r>
          </a:p>
          <a:p>
            <a:r>
              <a:rPr lang="en-US" dirty="0" smtClean="0"/>
              <a:t>This is ensured through high efficiency (95%) filters.</a:t>
            </a:r>
          </a:p>
          <a:p>
            <a:r>
              <a:rPr lang="en-US" dirty="0" smtClean="0"/>
              <a:t>Air existing in the clean area should be frequently replace</a:t>
            </a:r>
            <a:endParaRPr lang="en-IN" dirty="0"/>
          </a:p>
        </p:txBody>
      </p:sp>
    </p:spTree>
  </p:cSld>
  <p:clrMapOvr>
    <a:masterClrMapping/>
  </p:clrMapOvr>
  <p:transition>
    <p:wipe/>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Compounding section</a:t>
            </a:r>
            <a:endParaRPr lang="en-IN" dirty="0"/>
          </a:p>
        </p:txBody>
      </p:sp>
      <p:sp>
        <p:nvSpPr>
          <p:cNvPr id="3" name="Content Placeholder 2"/>
          <p:cNvSpPr>
            <a:spLocks noGrp="1"/>
          </p:cNvSpPr>
          <p:nvPr>
            <p:ph idx="1"/>
          </p:nvPr>
        </p:nvSpPr>
        <p:spPr/>
        <p:txBody>
          <a:bodyPr/>
          <a:lstStyle/>
          <a:p>
            <a:r>
              <a:rPr lang="en-US" dirty="0" smtClean="0"/>
              <a:t>This area contains stainless steel cabinets and counters and is involved in the actual compounding.</a:t>
            </a:r>
          </a:p>
          <a:p>
            <a:r>
              <a:rPr lang="en-US" dirty="0" smtClean="0"/>
              <a:t>Unlike aseptic area, maintenance of sterile conditions is not essential, but necessary measures should be adopted to control the dust generated from raw material during weighing and compounding.</a:t>
            </a:r>
            <a:endParaRPr lang="en-IN" dirty="0"/>
          </a:p>
        </p:txBody>
      </p:sp>
    </p:spTree>
  </p:cSld>
  <p:clrMapOvr>
    <a:masterClrMapping/>
  </p:clrMapOvr>
  <p:transition>
    <p:wipe/>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Aseptic area</a:t>
            </a:r>
            <a:endParaRPr lang="en-IN" dirty="0"/>
          </a:p>
        </p:txBody>
      </p:sp>
      <p:sp>
        <p:nvSpPr>
          <p:cNvPr id="3" name="Content Placeholder 2"/>
          <p:cNvSpPr>
            <a:spLocks noGrp="1"/>
          </p:cNvSpPr>
          <p:nvPr>
            <p:ph idx="1"/>
          </p:nvPr>
        </p:nvSpPr>
        <p:spPr/>
        <p:txBody>
          <a:bodyPr>
            <a:normAutofit fontScale="85000" lnSpcReduction="10000"/>
          </a:bodyPr>
          <a:lstStyle/>
          <a:p>
            <a:r>
              <a:rPr lang="en-US" dirty="0" smtClean="0"/>
              <a:t>In this area, strict control measures should be adopted to avoid contamination of the preparations.</a:t>
            </a:r>
          </a:p>
          <a:p>
            <a:r>
              <a:rPr lang="en-US" dirty="0" smtClean="0"/>
              <a:t>The stainless steel counters and cabinets should be such that they should not allow dirt particles to accumulate.</a:t>
            </a:r>
          </a:p>
          <a:p>
            <a:r>
              <a:rPr lang="en-US" dirty="0" smtClean="0"/>
              <a:t>Mixing and storage of the compounded preparations should be done outside the aseptic area.</a:t>
            </a:r>
          </a:p>
          <a:p>
            <a:r>
              <a:rPr lang="en-US" dirty="0" smtClean="0"/>
              <a:t>The compounded preparations are then transferred to the aseptic area through pipelines where the filling operation is carried out. </a:t>
            </a:r>
            <a:endParaRPr lang="en-IN" dirty="0"/>
          </a:p>
        </p:txBody>
      </p:sp>
    </p:spTree>
  </p:cSld>
  <p:clrMapOvr>
    <a:masterClrMapping/>
  </p:clrMapOvr>
  <p:transition>
    <p:wipe/>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Quarantine section</a:t>
            </a:r>
            <a:endParaRPr lang="en-IN" dirty="0"/>
          </a:p>
        </p:txBody>
      </p:sp>
      <p:sp>
        <p:nvSpPr>
          <p:cNvPr id="3" name="Content Placeholder 2"/>
          <p:cNvSpPr>
            <a:spLocks noGrp="1"/>
          </p:cNvSpPr>
          <p:nvPr>
            <p:ph idx="1"/>
          </p:nvPr>
        </p:nvSpPr>
        <p:spPr/>
        <p:txBody>
          <a:bodyPr/>
          <a:lstStyle/>
          <a:p>
            <a:r>
              <a:rPr lang="en-US" dirty="0" smtClean="0"/>
              <a:t>This area consists of a store where the in-process batches as well as approved batches are stored separately.</a:t>
            </a:r>
          </a:p>
          <a:p>
            <a:r>
              <a:rPr lang="en-US" dirty="0" smtClean="0"/>
              <a:t>This area has limited access and is under the control of a responsible person.</a:t>
            </a:r>
          </a:p>
          <a:p>
            <a:r>
              <a:rPr lang="en-US" dirty="0" smtClean="0"/>
              <a:t>Without the consent of the </a:t>
            </a:r>
            <a:r>
              <a:rPr lang="en-US" dirty="0" err="1" smtClean="0"/>
              <a:t>incharge</a:t>
            </a:r>
            <a:r>
              <a:rPr lang="en-US" dirty="0" smtClean="0"/>
              <a:t>, other personnel cannot enter into this particular area.</a:t>
            </a:r>
            <a:endParaRPr lang="en-IN" dirty="0"/>
          </a:p>
        </p:txBody>
      </p:sp>
    </p:spTree>
  </p:cSld>
  <p:clrMapOvr>
    <a:masterClrMapping/>
  </p:clrMapOvr>
  <p:transition>
    <p:wipe/>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Packing and labeling section</a:t>
            </a:r>
            <a:endParaRPr lang="en-IN" dirty="0"/>
          </a:p>
        </p:txBody>
      </p:sp>
      <p:sp>
        <p:nvSpPr>
          <p:cNvPr id="3" name="Content Placeholder 2"/>
          <p:cNvSpPr>
            <a:spLocks noGrp="1"/>
          </p:cNvSpPr>
          <p:nvPr>
            <p:ph idx="1"/>
          </p:nvPr>
        </p:nvSpPr>
        <p:spPr/>
        <p:txBody>
          <a:bodyPr>
            <a:normAutofit fontScale="92500" lnSpcReduction="20000"/>
          </a:bodyPr>
          <a:lstStyle/>
          <a:p>
            <a:r>
              <a:rPr lang="en-US" dirty="0" smtClean="0">
                <a:latin typeface="Times New Roman" pitchFamily="18" charset="0"/>
                <a:cs typeface="Times New Roman" pitchFamily="18" charset="0"/>
              </a:rPr>
              <a:t>In this area, the batches are packed and labeled.</a:t>
            </a:r>
          </a:p>
          <a:p>
            <a:r>
              <a:rPr lang="en-US" dirty="0" smtClean="0">
                <a:latin typeface="Times New Roman" pitchFamily="18" charset="0"/>
                <a:cs typeface="Times New Roman" pitchFamily="18" charset="0"/>
              </a:rPr>
              <a:t>Packing is carried out by packaging machines, while labels are obtained by over printing devices. </a:t>
            </a:r>
          </a:p>
          <a:p>
            <a:r>
              <a:rPr lang="en-US" dirty="0" smtClean="0">
                <a:latin typeface="Times New Roman" pitchFamily="18" charset="0"/>
                <a:cs typeface="Times New Roman" pitchFamily="18" charset="0"/>
              </a:rPr>
              <a:t>At a time, only one product labels are printed. </a:t>
            </a:r>
          </a:p>
          <a:p>
            <a:r>
              <a:rPr lang="en-US" dirty="0" err="1" smtClean="0">
                <a:latin typeface="Times New Roman" pitchFamily="18" charset="0"/>
                <a:cs typeface="Times New Roman" pitchFamily="18" charset="0"/>
              </a:rPr>
              <a:t>Parenteral</a:t>
            </a:r>
            <a:r>
              <a:rPr lang="en-US" dirty="0" smtClean="0">
                <a:latin typeface="Times New Roman" pitchFamily="18" charset="0"/>
                <a:cs typeface="Times New Roman" pitchFamily="18" charset="0"/>
              </a:rPr>
              <a:t> packing plays a vital role in the production of sterile preparations.</a:t>
            </a:r>
          </a:p>
          <a:p>
            <a:r>
              <a:rPr lang="en-US" dirty="0" smtClean="0">
                <a:latin typeface="Times New Roman" pitchFamily="18" charset="0"/>
                <a:cs typeface="Times New Roman" pitchFamily="18" charset="0"/>
              </a:rPr>
              <a:t>Packing should be carried out in such a manner that the sterility of the product is maintained.</a:t>
            </a:r>
            <a:endParaRPr lang="en-IN" dirty="0">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 obstruction method</a:t>
            </a:r>
            <a:endParaRPr lang="en-US" dirty="0"/>
          </a:p>
        </p:txBody>
      </p:sp>
      <p:sp>
        <p:nvSpPr>
          <p:cNvPr id="3" name="Content Placeholder 2"/>
          <p:cNvSpPr>
            <a:spLocks noGrp="1"/>
          </p:cNvSpPr>
          <p:nvPr>
            <p:ph idx="1"/>
          </p:nvPr>
        </p:nvSpPr>
        <p:spPr/>
        <p:txBody>
          <a:bodyPr>
            <a:normAutofit/>
          </a:bodyPr>
          <a:lstStyle/>
          <a:p>
            <a:r>
              <a:rPr lang="en-US" sz="2400" dirty="0" smtClean="0"/>
              <a:t>This method uses an electronic counter that produces a light beam of high intensity.</a:t>
            </a:r>
          </a:p>
          <a:p>
            <a:r>
              <a:rPr lang="en-US" sz="2400" dirty="0" smtClean="0"/>
              <a:t>The solution is allowed to pass under this bright light.</a:t>
            </a:r>
          </a:p>
          <a:p>
            <a:r>
              <a:rPr lang="en-US" sz="2400" dirty="0" smtClean="0"/>
              <a:t>A shadow is formed if a particle is present.</a:t>
            </a:r>
          </a:p>
          <a:p>
            <a:r>
              <a:rPr lang="en-US" sz="2400" dirty="0" smtClean="0"/>
              <a:t>The particles are counted by the no. of shadows.</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Requirements for design of aseptic area</a:t>
            </a:r>
            <a:endParaRPr lang="en-IN" dirty="0"/>
          </a:p>
        </p:txBody>
      </p:sp>
      <p:sp>
        <p:nvSpPr>
          <p:cNvPr id="3" name="Content Placeholder 2"/>
          <p:cNvSpPr>
            <a:spLocks noGrp="1"/>
          </p:cNvSpPr>
          <p:nvPr>
            <p:ph idx="1"/>
          </p:nvPr>
        </p:nvSpPr>
        <p:spPr/>
        <p:txBody>
          <a:bodyPr/>
          <a:lstStyle/>
          <a:p>
            <a:r>
              <a:rPr lang="en-US" dirty="0" smtClean="0"/>
              <a:t>Aseptic techniques are defined as a set of procedures carried out to obtain an environment with minimal contamination from pathogenic microorganisms.</a:t>
            </a:r>
          </a:p>
          <a:p>
            <a:r>
              <a:rPr lang="en-US" dirty="0" smtClean="0"/>
              <a:t>These procedures are carried out under controlled conditions.</a:t>
            </a:r>
          </a:p>
          <a:p>
            <a:r>
              <a:rPr lang="en-US" dirty="0" smtClean="0"/>
              <a:t>The main goal of aseptic technique is to provide protection against infections.</a:t>
            </a:r>
            <a:endParaRPr lang="en-IN" dirty="0"/>
          </a:p>
        </p:txBody>
      </p:sp>
    </p:spTree>
  </p:cSld>
  <p:clrMapOvr>
    <a:masterClrMapping/>
  </p:clrMapOvr>
  <p:transition>
    <p:wipe/>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1.Site of premises</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Aseptic area should be designed at a site away from stairs, lift shafts , corridors and general manufacturing area as these areas are capable of providing routes by which microorganisms may travel.</a:t>
            </a:r>
          </a:p>
          <a:p>
            <a:r>
              <a:rPr lang="en-US" dirty="0" smtClean="0"/>
              <a:t>Each stage of the production should be carried out in separate rooms of aseptic area.</a:t>
            </a:r>
          </a:p>
          <a:p>
            <a:r>
              <a:rPr lang="en-US" dirty="0" smtClean="0"/>
              <a:t>Store rooms should be adjacent to aseptic area where all sterile equipments and products can be stored.</a:t>
            </a:r>
            <a:endParaRPr lang="en-IN" dirty="0"/>
          </a:p>
        </p:txBody>
      </p:sp>
    </p:spTree>
  </p:cSld>
  <p:clrMapOvr>
    <a:masterClrMapping/>
  </p:clrMapOvr>
  <p:transition>
    <p:wipe/>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2.Size of premises</a:t>
            </a:r>
            <a:endParaRPr lang="en-IN" dirty="0"/>
          </a:p>
        </p:txBody>
      </p:sp>
      <p:sp>
        <p:nvSpPr>
          <p:cNvPr id="3" name="Content Placeholder 2"/>
          <p:cNvSpPr>
            <a:spLocks noGrp="1"/>
          </p:cNvSpPr>
          <p:nvPr>
            <p:ph idx="1"/>
          </p:nvPr>
        </p:nvSpPr>
        <p:spPr/>
        <p:txBody>
          <a:bodyPr/>
          <a:lstStyle/>
          <a:p>
            <a:r>
              <a:rPr lang="en-US" dirty="0" smtClean="0"/>
              <a:t>Aseptic area should be constructed in such a manner that maximum number of </a:t>
            </a:r>
            <a:r>
              <a:rPr lang="en-US" dirty="0" err="1" smtClean="0"/>
              <a:t>personnels</a:t>
            </a:r>
            <a:r>
              <a:rPr lang="en-US" dirty="0" smtClean="0"/>
              <a:t> can work at a time.</a:t>
            </a:r>
          </a:p>
          <a:p>
            <a:r>
              <a:rPr lang="en-US" dirty="0" smtClean="0"/>
              <a:t>The rooms should be large and spacious by which overall effect of microorganisms can be reduced which ultimately results in minimal contamination.</a:t>
            </a:r>
          </a:p>
          <a:p>
            <a:pPr>
              <a:buNone/>
            </a:pPr>
            <a:endParaRPr lang="en-IN" dirty="0"/>
          </a:p>
        </p:txBody>
      </p:sp>
    </p:spTree>
  </p:cSld>
  <p:clrMapOvr>
    <a:masterClrMapping/>
  </p:clrMapOvr>
  <p:transition>
    <p:wipe/>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3.Windows </a:t>
            </a:r>
            <a:endParaRPr lang="en-IN" dirty="0"/>
          </a:p>
        </p:txBody>
      </p:sp>
      <p:sp>
        <p:nvSpPr>
          <p:cNvPr id="3" name="Content Placeholder 2"/>
          <p:cNvSpPr>
            <a:spLocks noGrp="1"/>
          </p:cNvSpPr>
          <p:nvPr>
            <p:ph idx="1"/>
          </p:nvPr>
        </p:nvSpPr>
        <p:spPr/>
        <p:txBody>
          <a:bodyPr/>
          <a:lstStyle/>
          <a:p>
            <a:r>
              <a:rPr lang="en-US" dirty="0" smtClean="0"/>
              <a:t>Large windows with transparent glass are suitable for aseptic area.</a:t>
            </a:r>
          </a:p>
          <a:p>
            <a:r>
              <a:rPr lang="en-US" dirty="0" smtClean="0"/>
              <a:t>These windows should remain closed and ventilation should be provided artificially by air filtration system.</a:t>
            </a:r>
          </a:p>
          <a:p>
            <a:r>
              <a:rPr lang="en-US" dirty="0" smtClean="0"/>
              <a:t>These type of windows are used to prevent heat loss from glass material.</a:t>
            </a:r>
            <a:endParaRPr lang="en-IN" dirty="0"/>
          </a:p>
        </p:txBody>
      </p:sp>
    </p:spTree>
  </p:cSld>
  <p:clrMapOvr>
    <a:masterClrMapping/>
  </p:clrMapOvr>
  <p:transition>
    <p:wipe/>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4.Doors </a:t>
            </a:r>
            <a:endParaRPr lang="en-IN" dirty="0"/>
          </a:p>
        </p:txBody>
      </p:sp>
      <p:sp>
        <p:nvSpPr>
          <p:cNvPr id="3" name="Content Placeholder 2"/>
          <p:cNvSpPr>
            <a:spLocks noGrp="1"/>
          </p:cNvSpPr>
          <p:nvPr>
            <p:ph idx="1"/>
          </p:nvPr>
        </p:nvSpPr>
        <p:spPr/>
        <p:txBody>
          <a:bodyPr/>
          <a:lstStyle/>
          <a:p>
            <a:r>
              <a:rPr lang="en-US" dirty="0" smtClean="0"/>
              <a:t>Entrance should have double doors with an air-lock system.</a:t>
            </a:r>
          </a:p>
          <a:p>
            <a:r>
              <a:rPr lang="en-US" dirty="0" smtClean="0"/>
              <a:t>In this way, air entering from outside into the aseptic area can be prevented .</a:t>
            </a:r>
          </a:p>
          <a:p>
            <a:r>
              <a:rPr lang="en-US" dirty="0" smtClean="0"/>
              <a:t>Even sliding and swing doors can be used.</a:t>
            </a:r>
            <a:endParaRPr lang="en-IN" dirty="0"/>
          </a:p>
        </p:txBody>
      </p:sp>
    </p:spTree>
  </p:cSld>
  <p:clrMapOvr>
    <a:masterClrMapping/>
  </p:clrMapOvr>
  <p:transition>
    <p:wipe/>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5.Floors, walls and bench tops</a:t>
            </a:r>
            <a:endParaRPr lang="en-IN" dirty="0"/>
          </a:p>
        </p:txBody>
      </p:sp>
      <p:sp>
        <p:nvSpPr>
          <p:cNvPr id="3" name="Content Placeholder 2"/>
          <p:cNvSpPr>
            <a:spLocks noGrp="1"/>
          </p:cNvSpPr>
          <p:nvPr>
            <p:ph idx="1"/>
          </p:nvPr>
        </p:nvSpPr>
        <p:spPr/>
        <p:txBody>
          <a:bodyPr/>
          <a:lstStyle/>
          <a:p>
            <a:pPr>
              <a:buNone/>
            </a:pPr>
            <a:r>
              <a:rPr lang="en-US" dirty="0" smtClean="0"/>
              <a:t>The floor, walls and bench tops should be,</a:t>
            </a:r>
          </a:p>
          <a:p>
            <a:pPr marL="582930" indent="-514350">
              <a:buFont typeface="+mj-lt"/>
              <a:buAutoNum type="arabicPeriod"/>
            </a:pPr>
            <a:r>
              <a:rPr lang="en-US" dirty="0" smtClean="0"/>
              <a:t>Easy to clean</a:t>
            </a:r>
          </a:p>
          <a:p>
            <a:pPr marL="582930" indent="-514350">
              <a:buFont typeface="+mj-lt"/>
              <a:buAutoNum type="arabicPeriod"/>
            </a:pPr>
            <a:r>
              <a:rPr lang="en-US" dirty="0" smtClean="0"/>
              <a:t>Smooth with no cracks and pores</a:t>
            </a:r>
          </a:p>
          <a:p>
            <a:pPr marL="582930" indent="-514350">
              <a:buFont typeface="+mj-lt"/>
              <a:buAutoNum type="arabicPeriod"/>
            </a:pPr>
            <a:r>
              <a:rPr lang="en-US" dirty="0" smtClean="0"/>
              <a:t>Impervious to cleaning agents like disinfectants etc</a:t>
            </a:r>
          </a:p>
          <a:p>
            <a:pPr marL="582930" indent="-514350">
              <a:buFont typeface="+mj-lt"/>
              <a:buAutoNum type="arabicPeriod"/>
            </a:pPr>
            <a:r>
              <a:rPr lang="en-US" dirty="0" smtClean="0"/>
              <a:t>Chemically resistant to solvents, dyes, strong acids or </a:t>
            </a:r>
            <a:r>
              <a:rPr lang="en-US" dirty="0" err="1" smtClean="0"/>
              <a:t>alkalies</a:t>
            </a:r>
            <a:r>
              <a:rPr lang="en-US" dirty="0" smtClean="0"/>
              <a:t>.</a:t>
            </a:r>
          </a:p>
          <a:p>
            <a:pPr marL="582930" indent="-514350">
              <a:buFont typeface="+mj-lt"/>
              <a:buAutoNum type="arabicPeriod"/>
            </a:pPr>
            <a:endParaRPr lang="en-IN" dirty="0"/>
          </a:p>
        </p:txBody>
      </p:sp>
    </p:spTree>
  </p:cSld>
  <p:clrMapOvr>
    <a:masterClrMapping/>
  </p:clrMapOvr>
  <p:transition>
    <p:wipe/>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Floor </a:t>
            </a:r>
            <a:endParaRPr lang="en-IN" dirty="0"/>
          </a:p>
        </p:txBody>
      </p:sp>
      <p:sp>
        <p:nvSpPr>
          <p:cNvPr id="3" name="Content Placeholder 2"/>
          <p:cNvSpPr>
            <a:spLocks noGrp="1"/>
          </p:cNvSpPr>
          <p:nvPr>
            <p:ph idx="1"/>
          </p:nvPr>
        </p:nvSpPr>
        <p:spPr/>
        <p:txBody>
          <a:bodyPr/>
          <a:lstStyle/>
          <a:p>
            <a:r>
              <a:rPr lang="en-US" dirty="0" smtClean="0"/>
              <a:t>It should be made up of the following materials,</a:t>
            </a:r>
          </a:p>
          <a:p>
            <a:pPr marL="582930" indent="-514350">
              <a:buFont typeface="+mj-lt"/>
              <a:buAutoNum type="alphaLcParenR"/>
            </a:pPr>
            <a:r>
              <a:rPr lang="en-US" dirty="0" smtClean="0"/>
              <a:t>Terrazzo</a:t>
            </a:r>
          </a:p>
          <a:p>
            <a:pPr marL="582930" indent="-514350">
              <a:buFont typeface="+mj-lt"/>
              <a:buAutoNum type="alphaLcParenR"/>
            </a:pPr>
            <a:r>
              <a:rPr lang="en-US" dirty="0" smtClean="0"/>
              <a:t>Linoleum</a:t>
            </a:r>
          </a:p>
          <a:p>
            <a:pPr marL="582930" indent="-514350">
              <a:buFont typeface="+mj-lt"/>
              <a:buAutoNum type="alphaLcParenR"/>
            </a:pPr>
            <a:r>
              <a:rPr lang="en-US" dirty="0" smtClean="0"/>
              <a:t>plastics</a:t>
            </a:r>
            <a:endParaRPr lang="en-IN" dirty="0"/>
          </a:p>
        </p:txBody>
      </p:sp>
    </p:spTree>
  </p:cSld>
  <p:clrMapOvr>
    <a:masterClrMapping/>
  </p:clrMapOvr>
  <p:transition>
    <p:wipe/>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normAutofit lnSpcReduction="10000"/>
          </a:bodyPr>
          <a:lstStyle/>
          <a:p>
            <a:pPr marL="582930" indent="-514350">
              <a:buAutoNum type="alphaLcParenBoth"/>
            </a:pPr>
            <a:r>
              <a:rPr lang="en-US" b="1" dirty="0" smtClean="0"/>
              <a:t>Terrazzo:</a:t>
            </a:r>
          </a:p>
          <a:p>
            <a:pPr marL="582930" indent="-514350">
              <a:buNone/>
            </a:pPr>
            <a:r>
              <a:rPr lang="en-US" dirty="0" smtClean="0"/>
              <a:t>It is a mixture of cement and marble which is mostly used as flooring material in aseptic area.</a:t>
            </a:r>
          </a:p>
          <a:p>
            <a:pPr marL="582930" indent="-514350">
              <a:buNone/>
            </a:pPr>
            <a:r>
              <a:rPr lang="en-US" b="1" dirty="0" smtClean="0"/>
              <a:t>Advantages:</a:t>
            </a:r>
          </a:p>
          <a:p>
            <a:pPr marL="582930" indent="-514350"/>
            <a:r>
              <a:rPr lang="en-US" dirty="0" smtClean="0"/>
              <a:t>it can withstand harsh cleaning.</a:t>
            </a:r>
          </a:p>
          <a:p>
            <a:pPr marL="582930" indent="-514350"/>
            <a:r>
              <a:rPr lang="en-US" dirty="0" smtClean="0"/>
              <a:t>The water used for cleaning purpose can be removed easily by sloping the floor towards the gully, which is present at one side of the aseptic room.</a:t>
            </a:r>
            <a:endParaRPr lang="en-IN" dirty="0"/>
          </a:p>
        </p:txBody>
      </p:sp>
    </p:spTree>
  </p:cSld>
  <p:clrMapOvr>
    <a:masterClrMapping/>
  </p:clrMapOvr>
  <p:transition>
    <p:wipe/>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buNone/>
            </a:pPr>
            <a:r>
              <a:rPr lang="en-US" b="1" dirty="0" smtClean="0"/>
              <a:t>Disadvantages:</a:t>
            </a:r>
          </a:p>
          <a:p>
            <a:r>
              <a:rPr lang="en-US" dirty="0" smtClean="0"/>
              <a:t>Expensive </a:t>
            </a:r>
          </a:p>
          <a:p>
            <a:r>
              <a:rPr lang="en-US" dirty="0" smtClean="0"/>
              <a:t>Noisy, cold and gets slippery when wetted.</a:t>
            </a:r>
          </a:p>
          <a:p>
            <a:r>
              <a:rPr lang="en-US" dirty="0" smtClean="0"/>
              <a:t>It gets easily attacked by acids.</a:t>
            </a:r>
          </a:p>
          <a:p>
            <a:r>
              <a:rPr lang="en-US" dirty="0" smtClean="0"/>
              <a:t>It gets easily stained by dyes.</a:t>
            </a:r>
            <a:endParaRPr lang="en-IN" dirty="0"/>
          </a:p>
        </p:txBody>
      </p:sp>
    </p:spTree>
  </p:cSld>
  <p:clrMapOvr>
    <a:masterClrMapping/>
  </p:clrMapOvr>
  <p:transition>
    <p:wipe/>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normAutofit fontScale="92500"/>
          </a:bodyPr>
          <a:lstStyle/>
          <a:p>
            <a:pPr>
              <a:buNone/>
            </a:pPr>
            <a:r>
              <a:rPr lang="en-US" dirty="0" smtClean="0"/>
              <a:t>(b).</a:t>
            </a:r>
            <a:r>
              <a:rPr lang="en-US" b="1" dirty="0" smtClean="0"/>
              <a:t>Linoleum </a:t>
            </a:r>
          </a:p>
          <a:p>
            <a:pPr>
              <a:buNone/>
            </a:pPr>
            <a:r>
              <a:rPr lang="en-US" dirty="0" smtClean="0"/>
              <a:t>Linoleum of heavy grade is best suited for flooring. It is available in the form of sheets and tiles</a:t>
            </a:r>
            <a:r>
              <a:rPr lang="en-US" b="1" dirty="0" smtClean="0"/>
              <a:t>.</a:t>
            </a:r>
          </a:p>
          <a:p>
            <a:pPr>
              <a:buNone/>
            </a:pPr>
            <a:r>
              <a:rPr lang="en-US" b="1" dirty="0" smtClean="0"/>
              <a:t>Advantages:</a:t>
            </a:r>
            <a:endParaRPr lang="en-IN" b="1" dirty="0" smtClean="0"/>
          </a:p>
          <a:p>
            <a:r>
              <a:rPr lang="en-US" dirty="0" smtClean="0"/>
              <a:t>easy to clean</a:t>
            </a:r>
          </a:p>
          <a:p>
            <a:r>
              <a:rPr lang="en-US" dirty="0" smtClean="0"/>
              <a:t>Inexpensive</a:t>
            </a:r>
          </a:p>
          <a:p>
            <a:pPr>
              <a:buNone/>
            </a:pPr>
            <a:r>
              <a:rPr lang="en-US" b="1" dirty="0" smtClean="0"/>
              <a:t>Disadvantages:</a:t>
            </a:r>
            <a:endParaRPr lang="en-IN" b="1" dirty="0" smtClean="0"/>
          </a:p>
          <a:p>
            <a:r>
              <a:rPr lang="en-US" dirty="0" smtClean="0"/>
              <a:t>Polished surfaces get slippery when wetted.</a:t>
            </a:r>
            <a:endParaRPr lang="en-IN" dirty="0"/>
          </a:p>
        </p:txBody>
      </p:sp>
    </p:spTree>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2400" y="457200"/>
            <a:ext cx="8991600" cy="2954655"/>
          </a:xfrm>
          <a:prstGeom prst="rect">
            <a:avLst/>
          </a:prstGeom>
        </p:spPr>
        <p:txBody>
          <a:bodyPr wrap="square">
            <a:spAutoFit/>
          </a:bodyPr>
          <a:lstStyle/>
          <a:p>
            <a:endParaRPr lang="en-US" dirty="0" smtClean="0"/>
          </a:p>
          <a:p>
            <a:pPr>
              <a:buFont typeface="Wingdings" pitchFamily="2" charset="2"/>
              <a:buChar char="Ø"/>
            </a:pPr>
            <a:r>
              <a:rPr lang="en-US" sz="2400" dirty="0" smtClean="0">
                <a:latin typeface="Times New Roman" pitchFamily="18" charset="0"/>
                <a:cs typeface="Times New Roman" pitchFamily="18" charset="0"/>
              </a:rPr>
              <a:t>Coulter </a:t>
            </a:r>
            <a:r>
              <a:rPr lang="en-US" sz="2400" dirty="0">
                <a:latin typeface="Times New Roman" pitchFamily="18" charset="0"/>
                <a:cs typeface="Times New Roman" pitchFamily="18" charset="0"/>
              </a:rPr>
              <a:t>Counter counts the particles in a sample based on the change </a:t>
            </a:r>
            <a:r>
              <a:rPr lang="en-US" sz="2400" dirty="0" smtClean="0">
                <a:latin typeface="Times New Roman" pitchFamily="18" charset="0"/>
                <a:cs typeface="Times New Roman" pitchFamily="18" charset="0"/>
              </a:rPr>
              <a:t>  </a:t>
            </a:r>
          </a:p>
          <a:p>
            <a:r>
              <a:rPr lang="en-US" sz="2400" dirty="0" smtClean="0">
                <a:latin typeface="Times New Roman" pitchFamily="18" charset="0"/>
                <a:cs typeface="Times New Roman" pitchFamily="18" charset="0"/>
              </a:rPr>
              <a:t>    in the electrical </a:t>
            </a:r>
            <a:r>
              <a:rPr lang="en-US" sz="2400" dirty="0">
                <a:latin typeface="Times New Roman" pitchFamily="18" charset="0"/>
                <a:cs typeface="Times New Roman" pitchFamily="18" charset="0"/>
              </a:rPr>
              <a:t>resistance. Particle size detection limit in this </a:t>
            </a:r>
            <a:r>
              <a:rPr lang="en-US" sz="2400" dirty="0" smtClean="0">
                <a:latin typeface="Times New Roman" pitchFamily="18" charset="0"/>
                <a:cs typeface="Times New Roman" pitchFamily="18" charset="0"/>
              </a:rPr>
              <a:t>  </a:t>
            </a:r>
          </a:p>
          <a:p>
            <a:r>
              <a:rPr lang="en-US" sz="2400" dirty="0" smtClean="0">
                <a:latin typeface="Times New Roman" pitchFamily="18" charset="0"/>
                <a:cs typeface="Times New Roman" pitchFamily="18" charset="0"/>
              </a:rPr>
              <a:t>    instrument </a:t>
            </a:r>
            <a:r>
              <a:rPr lang="en-US" sz="2400" dirty="0">
                <a:latin typeface="Times New Roman" pitchFamily="18" charset="0"/>
                <a:cs typeface="Times New Roman" pitchFamily="18" charset="0"/>
              </a:rPr>
              <a:t>is from 0.1 to 1000 </a:t>
            </a:r>
            <a:r>
              <a:rPr lang="en-US" sz="2400" dirty="0" smtClean="0">
                <a:latin typeface="Times New Roman" pitchFamily="18" charset="0"/>
                <a:cs typeface="Times New Roman" pitchFamily="18" charset="0"/>
              </a:rPr>
              <a:t> micrometer</a:t>
            </a:r>
            <a:r>
              <a:rPr lang="en-US" sz="2400" dirty="0">
                <a:latin typeface="Times New Roman" pitchFamily="18" charset="0"/>
                <a:cs typeface="Times New Roman" pitchFamily="18" charset="0"/>
              </a:rPr>
              <a:t>.</a:t>
            </a:r>
          </a:p>
          <a:p>
            <a:pPr marL="285750" indent="-285750">
              <a:buClr>
                <a:schemeClr val="tx1"/>
              </a:buClr>
              <a:buFont typeface="Wingdings" pitchFamily="2" charset="2"/>
              <a:buChar char="Ø"/>
            </a:pPr>
            <a:r>
              <a:rPr lang="en-US" sz="2400" dirty="0" smtClean="0">
                <a:latin typeface="Times New Roman" pitchFamily="18" charset="0"/>
                <a:cs typeface="Times New Roman" pitchFamily="18" charset="0"/>
              </a:rPr>
              <a:t>The powder sample requires pretreatment such as dispersion in an electrolyte to form a very dilute suspension. </a:t>
            </a:r>
          </a:p>
          <a:p>
            <a:pPr marL="285750" indent="-285750">
              <a:buClr>
                <a:schemeClr val="tx1"/>
              </a:buClr>
              <a:buFont typeface="Wingdings" pitchFamily="2" charset="2"/>
              <a:buChar char="Ø"/>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Suspension is usually subjected to ultrasonic agitation to avoid particle agglomerates. </a:t>
            </a:r>
          </a:p>
        </p:txBody>
      </p:sp>
      <p:sp>
        <p:nvSpPr>
          <p:cNvPr id="2" name="TextBox 1"/>
          <p:cNvSpPr txBox="1"/>
          <p:nvPr/>
        </p:nvSpPr>
        <p:spPr>
          <a:xfrm>
            <a:off x="1295400" y="457200"/>
            <a:ext cx="5562600" cy="400110"/>
          </a:xfrm>
          <a:prstGeom prst="rect">
            <a:avLst/>
          </a:prstGeom>
          <a:noFill/>
        </p:spPr>
        <p:txBody>
          <a:bodyPr wrap="square" rtlCol="0">
            <a:spAutoFit/>
          </a:bodyPr>
          <a:lstStyle/>
          <a:p>
            <a:r>
              <a:rPr lang="en-US" sz="2000" dirty="0" smtClean="0"/>
              <a:t>                  Coulter Counter method</a:t>
            </a:r>
            <a:endParaRPr lang="en-US" sz="2000" dirty="0">
              <a:latin typeface="Arial" pitchFamily="34" charset="0"/>
              <a:cs typeface="Arial" pitchFamily="34" charset="0"/>
            </a:endParaRPr>
          </a:p>
        </p:txBody>
      </p:sp>
      <p:sp>
        <p:nvSpPr>
          <p:cNvPr id="3" name="Rectangle 2"/>
          <p:cNvSpPr/>
          <p:nvPr/>
        </p:nvSpPr>
        <p:spPr>
          <a:xfrm>
            <a:off x="152400" y="3124201"/>
            <a:ext cx="8534400" cy="4210383"/>
          </a:xfrm>
          <a:prstGeom prst="rect">
            <a:avLst/>
          </a:prstGeom>
        </p:spPr>
        <p:txBody>
          <a:bodyPr wrap="square">
            <a:spAutoFit/>
          </a:bodyPr>
          <a:lstStyle/>
          <a:p>
            <a:pPr marL="285750" lvl="0" indent="-285750">
              <a:spcBef>
                <a:spcPct val="20000"/>
              </a:spcBef>
              <a:buClr>
                <a:prstClr val="white"/>
              </a:buClr>
              <a:buSzPct val="95000"/>
              <a:buFont typeface="Wingdings" pitchFamily="2" charset="2"/>
              <a:buChar char="Ø"/>
            </a:pPr>
            <a:endParaRPr lang="en-US" dirty="0" smtClean="0">
              <a:latin typeface="Arial" pitchFamily="34" charset="0"/>
              <a:cs typeface="Arial" pitchFamily="34" charset="0"/>
            </a:endParaRPr>
          </a:p>
          <a:p>
            <a:pPr marL="285750" lvl="0" indent="-285750" algn="just">
              <a:spcBef>
                <a:spcPct val="20000"/>
              </a:spcBef>
              <a:buClr>
                <a:prstClr val="white"/>
              </a:buClr>
              <a:buSzPct val="95000"/>
              <a:buFont typeface="Wingdings" pitchFamily="2" charset="2"/>
              <a:buChar char="Ø"/>
            </a:pPr>
            <a:r>
              <a:rPr lang="en-US" sz="2400" dirty="0" smtClean="0">
                <a:latin typeface="Times New Roman" pitchFamily="18" charset="0"/>
                <a:cs typeface="Times New Roman" pitchFamily="18" charset="0"/>
              </a:rPr>
              <a:t>A dispersant may also be added to aid particle </a:t>
            </a:r>
            <a:r>
              <a:rPr lang="en-US" sz="2400" dirty="0" err="1" smtClean="0">
                <a:latin typeface="Times New Roman" pitchFamily="18" charset="0"/>
                <a:cs typeface="Times New Roman" pitchFamily="18" charset="0"/>
              </a:rPr>
              <a:t>deagglomeration</a:t>
            </a:r>
            <a:r>
              <a:rPr lang="en-US" sz="2400" dirty="0" smtClean="0">
                <a:latin typeface="Times New Roman" pitchFamily="18" charset="0"/>
                <a:cs typeface="Times New Roman" pitchFamily="18" charset="0"/>
              </a:rPr>
              <a:t>. Passage of particle causes the change in electrical resistance in between the electrodes which is proportional to the volume of particle. </a:t>
            </a:r>
          </a:p>
          <a:p>
            <a:pPr marL="285750" lvl="0" indent="-285750">
              <a:spcBef>
                <a:spcPct val="20000"/>
              </a:spcBef>
              <a:buClr>
                <a:prstClr val="white"/>
              </a:buClr>
              <a:buSzPct val="95000"/>
              <a:buFont typeface="Wingdings" pitchFamily="2" charset="2"/>
              <a:buChar char="Ø"/>
            </a:pPr>
            <a:r>
              <a:rPr lang="en-US" sz="2400" dirty="0" smtClean="0">
                <a:latin typeface="Times New Roman" pitchFamily="18" charset="0"/>
                <a:cs typeface="Times New Roman" pitchFamily="18" charset="0"/>
              </a:rPr>
              <a:t>The change in resistance is converted into voltage pulse which is amplified and processed electronically and split into the particle size distribution into many different size-range.</a:t>
            </a:r>
          </a:p>
          <a:p>
            <a:pPr marL="285750" indent="-285750">
              <a:spcBef>
                <a:spcPct val="20000"/>
              </a:spcBef>
              <a:buClr>
                <a:prstClr val="white"/>
              </a:buClr>
              <a:buSzPct val="95000"/>
              <a:buFont typeface="Wingdings" pitchFamily="2" charset="2"/>
              <a:buChar char="Ø"/>
            </a:pPr>
            <a:r>
              <a:rPr lang="en-US" dirty="0" smtClean="0">
                <a:latin typeface="Arial" pitchFamily="34" charset="0"/>
                <a:cs typeface="Arial" pitchFamily="34" charset="0"/>
              </a:rPr>
              <a:t>.</a:t>
            </a:r>
            <a:r>
              <a:rPr lang="en-US" sz="2400" dirty="0" smtClean="0">
                <a:latin typeface="Times New Roman" pitchFamily="18" charset="0"/>
                <a:cs typeface="Times New Roman" pitchFamily="18" charset="0"/>
              </a:rPr>
              <a:t>Particles below 0.2 µm can also be detected.</a:t>
            </a:r>
          </a:p>
          <a:p>
            <a:pPr marL="285750" lvl="0" indent="-285750">
              <a:spcBef>
                <a:spcPct val="20000"/>
              </a:spcBef>
              <a:buClr>
                <a:prstClr val="white"/>
              </a:buClr>
              <a:buSzPct val="95000"/>
              <a:buFont typeface="Wingdings" pitchFamily="2" charset="2"/>
              <a:buChar char="Ø"/>
            </a:pPr>
            <a:endParaRPr lang="en-US" dirty="0" smtClean="0">
              <a:latin typeface="Arial" pitchFamily="34" charset="0"/>
              <a:cs typeface="Arial" pitchFamily="34" charset="0"/>
            </a:endParaRPr>
          </a:p>
          <a:p>
            <a:pPr lvl="0">
              <a:spcBef>
                <a:spcPct val="20000"/>
              </a:spcBef>
              <a:buClr>
                <a:srgbClr val="0BD0D9"/>
              </a:buClr>
              <a:buSzPct val="95000"/>
            </a:pPr>
            <a:endParaRPr lang="en-US" dirty="0">
              <a:solidFill>
                <a:prstClr val="white"/>
              </a:solidFill>
              <a:latin typeface="Arial" pitchFamily="34" charset="0"/>
              <a:cs typeface="Arial" pitchFamily="34" charset="0"/>
            </a:endParaRPr>
          </a:p>
        </p:txBody>
      </p:sp>
    </p:spTree>
    <p:extLst>
      <p:ext uri="{BB962C8B-B14F-4D97-AF65-F5344CB8AC3E}">
        <p14:creationId xmlns:p14="http://schemas.microsoft.com/office/powerpoint/2010/main" val="2306677425"/>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r>
              <a:rPr lang="en-US" b="1" dirty="0" smtClean="0"/>
              <a:t>Plastics:</a:t>
            </a:r>
          </a:p>
          <a:p>
            <a:pPr>
              <a:buNone/>
            </a:pPr>
            <a:r>
              <a:rPr lang="en-US" dirty="0" smtClean="0"/>
              <a:t>Polyvinyl chloride of non-slip and matt-finish grade is ideally for aseptic area. The joints of sheets &amp; tiles can be welded.</a:t>
            </a:r>
          </a:p>
          <a:p>
            <a:pPr>
              <a:buNone/>
            </a:pPr>
            <a:r>
              <a:rPr lang="en-US" b="1" dirty="0" smtClean="0"/>
              <a:t>Advantages:</a:t>
            </a:r>
          </a:p>
          <a:p>
            <a:r>
              <a:rPr lang="en-US" dirty="0" smtClean="0"/>
              <a:t>Easy to clean</a:t>
            </a:r>
          </a:p>
          <a:p>
            <a:r>
              <a:rPr lang="en-US" dirty="0" smtClean="0"/>
              <a:t>Inexpensive</a:t>
            </a:r>
          </a:p>
          <a:p>
            <a:r>
              <a:rPr lang="en-US" dirty="0" smtClean="0"/>
              <a:t>Available in many colors</a:t>
            </a:r>
          </a:p>
          <a:p>
            <a:pPr>
              <a:buNone/>
            </a:pPr>
            <a:endParaRPr lang="en-IN" dirty="0"/>
          </a:p>
        </p:txBody>
      </p:sp>
    </p:spTree>
  </p:cSld>
  <p:clrMapOvr>
    <a:masterClrMapping/>
  </p:clrMapOvr>
  <p:transition>
    <p:wipe/>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Walls and ceiling</a:t>
            </a:r>
            <a:endParaRPr lang="en-IN"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They should have surfaces made up of,</a:t>
            </a:r>
          </a:p>
          <a:p>
            <a:pPr marL="582930" indent="-514350">
              <a:buFont typeface="+mj-lt"/>
              <a:buAutoNum type="alphaLcParenR"/>
            </a:pPr>
            <a:r>
              <a:rPr lang="en-US" b="1" dirty="0" smtClean="0"/>
              <a:t>Tiles – </a:t>
            </a:r>
            <a:r>
              <a:rPr lang="en-US" dirty="0" smtClean="0"/>
              <a:t>they are smooth, non-absorbent in nature and tend to crack on prolonged usage. They can be easily cleaned.</a:t>
            </a:r>
          </a:p>
          <a:p>
            <a:pPr marL="582930" indent="-514350">
              <a:buFont typeface="+mj-lt"/>
              <a:buAutoNum type="alphaLcParenR"/>
            </a:pPr>
            <a:r>
              <a:rPr lang="en-US" b="1" dirty="0" smtClean="0"/>
              <a:t>Glass paint – </a:t>
            </a:r>
            <a:r>
              <a:rPr lang="en-US" dirty="0" smtClean="0"/>
              <a:t>this type of paint is applied on smooth plaster. These plaster walls get easily damaged.</a:t>
            </a:r>
          </a:p>
          <a:p>
            <a:pPr marL="582930" indent="-514350">
              <a:buFont typeface="+mj-lt"/>
              <a:buAutoNum type="alphaLcParenR"/>
            </a:pPr>
            <a:r>
              <a:rPr lang="en-US" b="1" dirty="0" smtClean="0"/>
              <a:t>Plastic laminate – </a:t>
            </a:r>
            <a:r>
              <a:rPr lang="en-US" dirty="0" smtClean="0"/>
              <a:t>this type of material I used to cover the walls and ceiling of an aseptic room. However, it is expensive.</a:t>
            </a:r>
            <a:endParaRPr lang="en-IN" b="1" dirty="0"/>
          </a:p>
        </p:txBody>
      </p:sp>
    </p:spTree>
  </p:cSld>
  <p:clrMapOvr>
    <a:masterClrMapping/>
  </p:clrMapOvr>
  <p:transition>
    <p:wipe/>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Tops of working bench</a:t>
            </a:r>
            <a:endParaRPr lang="en-IN" dirty="0"/>
          </a:p>
        </p:txBody>
      </p:sp>
      <p:sp>
        <p:nvSpPr>
          <p:cNvPr id="3" name="Content Placeholder 2"/>
          <p:cNvSpPr>
            <a:spLocks noGrp="1"/>
          </p:cNvSpPr>
          <p:nvPr>
            <p:ph idx="1"/>
          </p:nvPr>
        </p:nvSpPr>
        <p:spPr/>
        <p:txBody>
          <a:bodyPr/>
          <a:lstStyle/>
          <a:p>
            <a:r>
              <a:rPr lang="en-US" dirty="0" smtClean="0"/>
              <a:t>The tops of the working benches should be made up either of the following materials.</a:t>
            </a:r>
          </a:p>
          <a:p>
            <a:pPr marL="582930" indent="-514350">
              <a:buFont typeface="+mj-lt"/>
              <a:buAutoNum type="alphaLcParenR"/>
            </a:pPr>
            <a:r>
              <a:rPr lang="en-US" b="1" dirty="0" smtClean="0"/>
              <a:t>Stainless steel </a:t>
            </a:r>
            <a:r>
              <a:rPr lang="en-US" dirty="0" smtClean="0"/>
              <a:t>– the screws used in benches should be located under the surface of the bench to avoid accumulation of the dust.</a:t>
            </a:r>
          </a:p>
          <a:p>
            <a:pPr marL="582930" indent="-514350">
              <a:buFont typeface="+mj-lt"/>
              <a:buAutoNum type="alphaLcParenR"/>
            </a:pPr>
            <a:r>
              <a:rPr lang="en-US" b="1" dirty="0" smtClean="0"/>
              <a:t>Plastic laminates </a:t>
            </a:r>
            <a:r>
              <a:rPr lang="en-US" dirty="0" smtClean="0"/>
              <a:t>– they are available in various bright colors.</a:t>
            </a:r>
            <a:endParaRPr lang="en-IN" dirty="0"/>
          </a:p>
        </p:txBody>
      </p:sp>
    </p:spTree>
  </p:cSld>
  <p:clrMapOvr>
    <a:masterClrMapping/>
  </p:clrMapOvr>
  <p:transition>
    <p:wipe/>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buNone/>
            </a:pPr>
            <a:r>
              <a:rPr lang="en-US" b="1" dirty="0" smtClean="0"/>
              <a:t>Advantages:</a:t>
            </a:r>
          </a:p>
          <a:p>
            <a:pPr marL="582930" indent="-514350">
              <a:buFont typeface="+mj-lt"/>
              <a:buAutoNum type="arabicPeriod"/>
            </a:pPr>
            <a:r>
              <a:rPr lang="en-US" dirty="0" smtClean="0"/>
              <a:t>low cost and less noisy compared to stainless steel.</a:t>
            </a:r>
          </a:p>
          <a:p>
            <a:pPr marL="582930" indent="-514350">
              <a:buFont typeface="+mj-lt"/>
              <a:buAutoNum type="arabicPeriod"/>
            </a:pPr>
            <a:r>
              <a:rPr lang="en-US" dirty="0" smtClean="0"/>
              <a:t>Resistant to heat.</a:t>
            </a:r>
          </a:p>
          <a:p>
            <a:pPr marL="582930" indent="-514350">
              <a:buFont typeface="+mj-lt"/>
              <a:buAutoNum type="arabicPeriod"/>
            </a:pPr>
            <a:r>
              <a:rPr lang="en-US" dirty="0" smtClean="0"/>
              <a:t>Resistant to reagents </a:t>
            </a:r>
          </a:p>
          <a:p>
            <a:pPr marL="582930" indent="-514350">
              <a:buNone/>
            </a:pPr>
            <a:r>
              <a:rPr lang="en-US" b="1" dirty="0" smtClean="0"/>
              <a:t>Disadvantages:</a:t>
            </a:r>
          </a:p>
          <a:p>
            <a:pPr marL="582930" indent="-514350"/>
            <a:r>
              <a:rPr lang="en-US" dirty="0" smtClean="0"/>
              <a:t>	May get stained with dyes.</a:t>
            </a:r>
            <a:endParaRPr lang="en-IN" dirty="0"/>
          </a:p>
        </p:txBody>
      </p:sp>
    </p:spTree>
  </p:cSld>
  <p:clrMapOvr>
    <a:masterClrMapping/>
  </p:clrMapOvr>
  <p:transition>
    <p:wipe/>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laminar flow systems</a:t>
            </a:r>
            <a:endParaRPr lang="en-IN" dirty="0"/>
          </a:p>
        </p:txBody>
      </p:sp>
      <p:sp>
        <p:nvSpPr>
          <p:cNvPr id="3" name="Content Placeholder 2"/>
          <p:cNvSpPr>
            <a:spLocks noGrp="1"/>
          </p:cNvSpPr>
          <p:nvPr>
            <p:ph idx="1"/>
          </p:nvPr>
        </p:nvSpPr>
        <p:spPr/>
        <p:txBody>
          <a:bodyPr/>
          <a:lstStyle/>
          <a:p>
            <a:pPr>
              <a:buNone/>
            </a:pPr>
            <a:r>
              <a:rPr lang="en-US" dirty="0" smtClean="0"/>
              <a:t>	laminar air flow systems are generally of three types.</a:t>
            </a:r>
          </a:p>
          <a:p>
            <a:pPr marL="514350" indent="-514350">
              <a:buFont typeface="+mj-lt"/>
              <a:buAutoNum type="arabicPeriod"/>
            </a:pPr>
            <a:r>
              <a:rPr lang="en-US" dirty="0" smtClean="0"/>
              <a:t>Vertical flow system</a:t>
            </a:r>
          </a:p>
          <a:p>
            <a:pPr marL="514350" indent="-514350">
              <a:buFont typeface="+mj-lt"/>
              <a:buAutoNum type="arabicPeriod"/>
            </a:pPr>
            <a:r>
              <a:rPr lang="en-US" dirty="0" smtClean="0"/>
              <a:t>Horizontal flow system</a:t>
            </a:r>
          </a:p>
        </p:txBody>
      </p:sp>
    </p:spTree>
  </p:cSld>
  <p:clrMapOvr>
    <a:masterClrMapping/>
  </p:clrMapOvr>
  <p:transition>
    <p:wipe/>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Laminar air flow hoods</a:t>
            </a:r>
            <a:endParaRPr lang="en-US" dirty="0"/>
          </a:p>
        </p:txBody>
      </p:sp>
      <p:sp>
        <p:nvSpPr>
          <p:cNvPr id="3" name="Content Placeholder 2"/>
          <p:cNvSpPr>
            <a:spLocks noGrp="1"/>
          </p:cNvSpPr>
          <p:nvPr>
            <p:ph idx="1"/>
          </p:nvPr>
        </p:nvSpPr>
        <p:spPr>
          <a:xfrm>
            <a:off x="1435608" y="1447800"/>
            <a:ext cx="7498080" cy="5410200"/>
          </a:xfrm>
        </p:spPr>
        <p:txBody>
          <a:bodyPr>
            <a:normAutofit fontScale="85000" lnSpcReduction="20000"/>
          </a:bodyPr>
          <a:lstStyle/>
          <a:p>
            <a:pPr algn="just"/>
            <a:r>
              <a:rPr lang="en-US" dirty="0" smtClean="0">
                <a:latin typeface="Times New Roman" pitchFamily="18" charset="0"/>
                <a:cs typeface="Times New Roman" pitchFamily="18" charset="0"/>
              </a:rPr>
              <a:t>The underlying principle of a laminar air flow hood is that a constant flow of HEPA filtered air at a rate of approximately 90 linear feet per minute physically sweeps the work area and prevents the entry of contaminated air</a:t>
            </a:r>
          </a:p>
          <a:p>
            <a:pPr algn="just"/>
            <a:r>
              <a:rPr lang="en-US" dirty="0" smtClean="0">
                <a:latin typeface="Times New Roman" pitchFamily="18" charset="0"/>
                <a:cs typeface="Times New Roman" pitchFamily="18" charset="0"/>
              </a:rPr>
              <a:t>The hood workspace is used to prevent the contamination of compounded sterile products and </a:t>
            </a:r>
            <a:r>
              <a:rPr lang="en-US" dirty="0" err="1" smtClean="0">
                <a:latin typeface="Times New Roman" pitchFamily="18" charset="0"/>
                <a:cs typeface="Times New Roman" pitchFamily="18" charset="0"/>
              </a:rPr>
              <a:t>parenteral</a:t>
            </a:r>
            <a:r>
              <a:rPr lang="en-US" dirty="0" smtClean="0">
                <a:latin typeface="Times New Roman" pitchFamily="18" charset="0"/>
                <a:cs typeface="Times New Roman" pitchFamily="18" charset="0"/>
              </a:rPr>
              <a:t> preparations</a:t>
            </a:r>
          </a:p>
          <a:p>
            <a:pPr algn="just"/>
            <a:r>
              <a:rPr lang="en-US" dirty="0" smtClean="0">
                <a:latin typeface="Times New Roman" pitchFamily="18" charset="0"/>
                <a:cs typeface="Times New Roman" pitchFamily="18" charset="0"/>
              </a:rPr>
              <a:t>The space between the HEPA filter and sterile product being prepared is referred to as the critical work surface</a:t>
            </a:r>
          </a:p>
          <a:p>
            <a:pPr algn="just"/>
            <a:r>
              <a:rPr lang="en-US" dirty="0" smtClean="0">
                <a:latin typeface="Times New Roman" pitchFamily="18" charset="0"/>
                <a:cs typeface="Times New Roman" pitchFamily="18" charset="0"/>
              </a:rPr>
              <a:t>HEPA filter - High Efficiency Particulate Air filter removes 99.97% of all air particles 0.3mm or larger</a:t>
            </a:r>
          </a:p>
          <a:p>
            <a:pPr algn="just"/>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125</a:t>
            </a:fld>
            <a:endParaRPr lang="en-US"/>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a:t>Laminar Air Flow Hoods </a:t>
            </a:r>
          </a:p>
        </p:txBody>
      </p:sp>
      <p:pic>
        <p:nvPicPr>
          <p:cNvPr id="8198" name="Picture 6"/>
          <p:cNvPicPr>
            <a:picLocks noChangeAspect="1" noChangeArrowheads="1"/>
          </p:cNvPicPr>
          <p:nvPr/>
        </p:nvPicPr>
        <p:blipFill>
          <a:blip r:embed="rId2"/>
          <a:srcRect/>
          <a:stretch>
            <a:fillRect/>
          </a:stretch>
        </p:blipFill>
        <p:spPr bwMode="auto">
          <a:xfrm>
            <a:off x="1219200" y="1600200"/>
            <a:ext cx="6858000" cy="4676775"/>
          </a:xfrm>
          <a:prstGeom prst="rect">
            <a:avLst/>
          </a:prstGeom>
          <a:noFill/>
          <a:ln w="9525">
            <a:solidFill>
              <a:schemeClr val="folHlink"/>
            </a:solidFill>
            <a:miter lim="800000"/>
            <a:headEnd/>
            <a:tailEnd/>
          </a:ln>
        </p:spPr>
      </p:pic>
      <p:sp>
        <p:nvSpPr>
          <p:cNvPr id="8200" name="AutoShape 8" descr="Narrow horizontal"/>
          <p:cNvSpPr>
            <a:spLocks noChangeArrowheads="1"/>
          </p:cNvSpPr>
          <p:nvPr/>
        </p:nvSpPr>
        <p:spPr bwMode="auto">
          <a:xfrm>
            <a:off x="2438400" y="4876800"/>
            <a:ext cx="1295400" cy="457200"/>
          </a:xfrm>
          <a:prstGeom prst="leftArrow">
            <a:avLst>
              <a:gd name="adj1" fmla="val 50000"/>
              <a:gd name="adj2" fmla="val 70833"/>
            </a:avLst>
          </a:prstGeom>
          <a:pattFill prst="narHorz">
            <a:fgClr>
              <a:srgbClr val="CCFF33"/>
            </a:fgClr>
            <a:bgClr>
              <a:srgbClr val="000000"/>
            </a:bgClr>
          </a:pattFill>
          <a:ln w="9525">
            <a:solidFill>
              <a:srgbClr val="000000"/>
            </a:solidFill>
            <a:miter lim="800000"/>
            <a:headEnd/>
            <a:tailEnd/>
          </a:ln>
          <a:effectLst/>
        </p:spPr>
        <p:txBody>
          <a:bodyPr wrap="none" anchor="ctr"/>
          <a:lstStyle/>
          <a:p>
            <a:endParaRPr lang="en-US"/>
          </a:p>
        </p:txBody>
      </p:sp>
      <p:sp>
        <p:nvSpPr>
          <p:cNvPr id="8202" name="AutoShape 10"/>
          <p:cNvSpPr>
            <a:spLocks/>
          </p:cNvSpPr>
          <p:nvPr/>
        </p:nvSpPr>
        <p:spPr bwMode="auto">
          <a:xfrm>
            <a:off x="4495800" y="5372100"/>
            <a:ext cx="1600200" cy="419100"/>
          </a:xfrm>
          <a:prstGeom prst="borderCallout1">
            <a:avLst>
              <a:gd name="adj1" fmla="val 27273"/>
              <a:gd name="adj2" fmla="val -4764"/>
              <a:gd name="adj3" fmla="val 30681"/>
              <a:gd name="adj4" fmla="val -126588"/>
            </a:avLst>
          </a:prstGeom>
          <a:noFill/>
          <a:ln w="9525">
            <a:solidFill>
              <a:srgbClr val="000000"/>
            </a:solidFill>
            <a:miter lim="800000"/>
            <a:headEnd/>
            <a:tailEnd/>
          </a:ln>
          <a:effectLst/>
        </p:spPr>
        <p:txBody>
          <a:bodyPr/>
          <a:lstStyle/>
          <a:p>
            <a:pPr algn="ctr"/>
            <a:r>
              <a:rPr lang="en-US">
                <a:solidFill>
                  <a:srgbClr val="000000"/>
                </a:solidFill>
              </a:rPr>
              <a:t>Prefilter</a:t>
            </a:r>
          </a:p>
        </p:txBody>
      </p:sp>
      <p:sp>
        <p:nvSpPr>
          <p:cNvPr id="8204" name="AutoShape 12"/>
          <p:cNvSpPr>
            <a:spLocks/>
          </p:cNvSpPr>
          <p:nvPr/>
        </p:nvSpPr>
        <p:spPr bwMode="auto">
          <a:xfrm>
            <a:off x="5029200" y="1638300"/>
            <a:ext cx="1371600" cy="342900"/>
          </a:xfrm>
          <a:prstGeom prst="borderCallout1">
            <a:avLst>
              <a:gd name="adj1" fmla="val 33333"/>
              <a:gd name="adj2" fmla="val -5556"/>
              <a:gd name="adj3" fmla="val 80093"/>
              <a:gd name="adj4" fmla="val -229630"/>
            </a:avLst>
          </a:prstGeom>
          <a:noFill/>
          <a:ln w="9525">
            <a:solidFill>
              <a:srgbClr val="000000"/>
            </a:solidFill>
            <a:miter lim="800000"/>
            <a:headEnd/>
            <a:tailEnd/>
          </a:ln>
          <a:effectLst/>
        </p:spPr>
        <p:txBody>
          <a:bodyPr/>
          <a:lstStyle/>
          <a:p>
            <a:pPr algn="ctr"/>
            <a:r>
              <a:rPr lang="en-US">
                <a:solidFill>
                  <a:srgbClr val="000000"/>
                </a:solidFill>
              </a:rPr>
              <a:t>Hepa Filter</a:t>
            </a:r>
          </a:p>
        </p:txBody>
      </p:sp>
      <p:sp>
        <p:nvSpPr>
          <p:cNvPr id="8205" name="AutoShape 13"/>
          <p:cNvSpPr>
            <a:spLocks/>
          </p:cNvSpPr>
          <p:nvPr/>
        </p:nvSpPr>
        <p:spPr bwMode="auto">
          <a:xfrm>
            <a:off x="4800600" y="4229100"/>
            <a:ext cx="1524000" cy="342900"/>
          </a:xfrm>
          <a:prstGeom prst="borderCallout1">
            <a:avLst>
              <a:gd name="adj1" fmla="val 33333"/>
              <a:gd name="adj2" fmla="val -5000"/>
              <a:gd name="adj3" fmla="val 211111"/>
              <a:gd name="adj4" fmla="val -95000"/>
            </a:avLst>
          </a:prstGeom>
          <a:noFill/>
          <a:ln w="9525">
            <a:solidFill>
              <a:srgbClr val="000000"/>
            </a:solidFill>
            <a:miter lim="800000"/>
            <a:headEnd/>
            <a:tailEnd/>
          </a:ln>
          <a:effectLst/>
        </p:spPr>
        <p:txBody>
          <a:bodyPr/>
          <a:lstStyle/>
          <a:p>
            <a:pPr algn="ctr"/>
            <a:r>
              <a:rPr lang="en-US">
                <a:solidFill>
                  <a:srgbClr val="000000"/>
                </a:solidFill>
              </a:rPr>
              <a:t>Room Air</a:t>
            </a:r>
          </a:p>
        </p:txBody>
      </p:sp>
      <p:sp>
        <p:nvSpPr>
          <p:cNvPr id="8206" name="AutoShape 14"/>
          <p:cNvSpPr>
            <a:spLocks/>
          </p:cNvSpPr>
          <p:nvPr/>
        </p:nvSpPr>
        <p:spPr bwMode="auto">
          <a:xfrm>
            <a:off x="5143500" y="2743200"/>
            <a:ext cx="1409700" cy="381000"/>
          </a:xfrm>
          <a:prstGeom prst="borderCallout1">
            <a:avLst>
              <a:gd name="adj1" fmla="val -20000"/>
              <a:gd name="adj2" fmla="val 91894"/>
              <a:gd name="adj3" fmla="val -20000"/>
              <a:gd name="adj4" fmla="val -159458"/>
            </a:avLst>
          </a:prstGeom>
          <a:noFill/>
          <a:ln w="9525">
            <a:solidFill>
              <a:srgbClr val="000000"/>
            </a:solidFill>
            <a:miter lim="800000"/>
            <a:headEnd/>
            <a:tailEnd/>
          </a:ln>
          <a:effectLst/>
        </p:spPr>
        <p:txBody>
          <a:bodyPr/>
          <a:lstStyle/>
          <a:p>
            <a:pPr algn="ctr"/>
            <a:r>
              <a:rPr lang="en-US">
                <a:solidFill>
                  <a:srgbClr val="000000"/>
                </a:solidFill>
              </a:rPr>
              <a:t>Filtered Air</a:t>
            </a:r>
          </a:p>
        </p:txBody>
      </p:sp>
      <p:sp>
        <p:nvSpPr>
          <p:cNvPr id="8207" name="Text Box 15"/>
          <p:cNvSpPr txBox="1">
            <a:spLocks noChangeArrowheads="1"/>
          </p:cNvSpPr>
          <p:nvPr/>
        </p:nvSpPr>
        <p:spPr bwMode="auto">
          <a:xfrm>
            <a:off x="365125" y="1103313"/>
            <a:ext cx="3600450" cy="366712"/>
          </a:xfrm>
          <a:prstGeom prst="rect">
            <a:avLst/>
          </a:prstGeom>
          <a:noFill/>
          <a:ln w="9525">
            <a:noFill/>
            <a:miter lim="800000"/>
            <a:headEnd/>
            <a:tailEnd/>
          </a:ln>
          <a:effectLst/>
        </p:spPr>
        <p:txBody>
          <a:bodyPr wrap="none">
            <a:spAutoFit/>
          </a:bodyPr>
          <a:lstStyle/>
          <a:p>
            <a:r>
              <a:rPr lang="en-US">
                <a:solidFill>
                  <a:schemeClr val="bg1"/>
                </a:solidFill>
              </a:rPr>
              <a:t>Horizontal Laminar Air Flow Hood</a:t>
            </a:r>
            <a:endParaRPr lang="en-US" sz="2400">
              <a:solidFill>
                <a:schemeClr val="bg1"/>
              </a:solidFill>
            </a:endParaRPr>
          </a:p>
        </p:txBody>
      </p:sp>
      <p:sp>
        <p:nvSpPr>
          <p:cNvPr id="8208" name="Text Box 16"/>
          <p:cNvSpPr txBox="1">
            <a:spLocks noChangeArrowheads="1"/>
          </p:cNvSpPr>
          <p:nvPr/>
        </p:nvSpPr>
        <p:spPr bwMode="auto">
          <a:xfrm>
            <a:off x="381000" y="1143000"/>
            <a:ext cx="4746625" cy="457200"/>
          </a:xfrm>
          <a:prstGeom prst="rect">
            <a:avLst/>
          </a:prstGeom>
          <a:noFill/>
          <a:ln w="9525">
            <a:noFill/>
            <a:miter lim="800000"/>
            <a:headEnd/>
            <a:tailEnd/>
          </a:ln>
          <a:effectLst/>
        </p:spPr>
        <p:txBody>
          <a:bodyPr wrap="none">
            <a:spAutoFit/>
          </a:bodyPr>
          <a:lstStyle/>
          <a:p>
            <a:r>
              <a:rPr lang="en-US" sz="2400"/>
              <a:t>Horizontal Laminar Air Flow Hood</a:t>
            </a: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5"/>
          <p:cNvSpPr>
            <a:spLocks noGrp="1" noChangeArrowheads="1"/>
          </p:cNvSpPr>
          <p:nvPr>
            <p:ph type="title"/>
          </p:nvPr>
        </p:nvSpPr>
        <p:spPr/>
        <p:txBody>
          <a:bodyPr/>
          <a:lstStyle/>
          <a:p>
            <a:r>
              <a:rPr lang="en-US"/>
              <a:t>Laminar Air Flow Hoods (cont.)</a:t>
            </a:r>
          </a:p>
        </p:txBody>
      </p:sp>
      <p:pic>
        <p:nvPicPr>
          <p:cNvPr id="15364" name="Picture 4" descr="42 Figure-9-1"/>
          <p:cNvPicPr>
            <a:picLocks noChangeAspect="1" noChangeArrowheads="1"/>
          </p:cNvPicPr>
          <p:nvPr/>
        </p:nvPicPr>
        <p:blipFill>
          <a:blip r:embed="rId2"/>
          <a:srcRect/>
          <a:stretch>
            <a:fillRect/>
          </a:stretch>
        </p:blipFill>
        <p:spPr bwMode="auto">
          <a:xfrm>
            <a:off x="1143000" y="1600200"/>
            <a:ext cx="7239000" cy="4759325"/>
          </a:xfrm>
          <a:prstGeom prst="rect">
            <a:avLst/>
          </a:prstGeom>
          <a:noFill/>
        </p:spPr>
      </p:pic>
      <p:sp>
        <p:nvSpPr>
          <p:cNvPr id="15366" name="Text Box 6"/>
          <p:cNvSpPr txBox="1">
            <a:spLocks noChangeArrowheads="1"/>
          </p:cNvSpPr>
          <p:nvPr/>
        </p:nvSpPr>
        <p:spPr bwMode="auto">
          <a:xfrm>
            <a:off x="533400" y="1143000"/>
            <a:ext cx="3932238" cy="457200"/>
          </a:xfrm>
          <a:prstGeom prst="rect">
            <a:avLst/>
          </a:prstGeom>
          <a:noFill/>
          <a:ln w="9525">
            <a:noFill/>
            <a:miter lim="800000"/>
            <a:headEnd/>
            <a:tailEnd/>
          </a:ln>
          <a:effectLst/>
        </p:spPr>
        <p:txBody>
          <a:bodyPr wrap="none">
            <a:spAutoFit/>
          </a:bodyPr>
          <a:lstStyle/>
          <a:p>
            <a:r>
              <a:rPr lang="en-US" sz="2400"/>
              <a:t>Vertical Laminar Flow Hood</a:t>
            </a: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Laminar Air Flow Hoods (cont.)</a:t>
            </a:r>
          </a:p>
        </p:txBody>
      </p:sp>
      <p:sp>
        <p:nvSpPr>
          <p:cNvPr id="17411" name="Rectangle 3"/>
          <p:cNvSpPr>
            <a:spLocks noGrp="1" noChangeArrowheads="1"/>
          </p:cNvSpPr>
          <p:nvPr>
            <p:ph type="body" idx="1"/>
          </p:nvPr>
        </p:nvSpPr>
        <p:spPr/>
        <p:txBody>
          <a:bodyPr/>
          <a:lstStyle/>
          <a:p>
            <a:r>
              <a:rPr lang="en-US" sz="2800"/>
              <a:t>All aseptic manipulations should be performed at least SIX inches within the hood to prevent the possibility of contamination from room air entering the hood.</a:t>
            </a:r>
          </a:p>
        </p:txBody>
      </p:sp>
      <p:pic>
        <p:nvPicPr>
          <p:cNvPr id="17412" name="Picture 4" descr="ufn2e1qg[1]"/>
          <p:cNvPicPr>
            <a:picLocks noChangeAspect="1" noChangeArrowheads="1"/>
          </p:cNvPicPr>
          <p:nvPr/>
        </p:nvPicPr>
        <p:blipFill>
          <a:blip r:embed="rId2"/>
          <a:srcRect/>
          <a:stretch>
            <a:fillRect/>
          </a:stretch>
        </p:blipFill>
        <p:spPr bwMode="auto">
          <a:xfrm>
            <a:off x="1295400" y="3505200"/>
            <a:ext cx="2438400" cy="2400300"/>
          </a:xfrm>
          <a:prstGeom prst="rect">
            <a:avLst/>
          </a:prstGeom>
          <a:noFill/>
        </p:spPr>
      </p:pic>
      <p:sp>
        <p:nvSpPr>
          <p:cNvPr id="17413" name="WordArt 5"/>
          <p:cNvSpPr>
            <a:spLocks noChangeArrowheads="1" noChangeShapeType="1" noTextEdit="1"/>
          </p:cNvSpPr>
          <p:nvPr/>
        </p:nvSpPr>
        <p:spPr bwMode="auto">
          <a:xfrm>
            <a:off x="5105400" y="3048000"/>
            <a:ext cx="2209800" cy="2571750"/>
          </a:xfrm>
          <a:prstGeom prst="rect">
            <a:avLst/>
          </a:prstGeom>
        </p:spPr>
        <p:txBody>
          <a:bodyPr wrap="none" fromWordArt="1">
            <a:prstTxWarp prst="textSlantUp">
              <a:avLst>
                <a:gd name="adj" fmla="val 32056"/>
              </a:avLst>
            </a:prstTxWarp>
          </a:bodyPr>
          <a:lstStyle/>
          <a:p>
            <a:pPr algn="ctr"/>
            <a:r>
              <a:rPr lang="en-US" sz="3600" kern="10">
                <a:ln w="9525">
                  <a:solidFill>
                    <a:srgbClr val="CC99FF"/>
                  </a:solidFill>
                  <a:round/>
                  <a:headEnd/>
                  <a:tailEnd/>
                </a:ln>
                <a:solidFill>
                  <a:schemeClr val="tx2"/>
                </a:solidFill>
                <a:effectLst>
                  <a:outerShdw dist="53882" dir="2700000" algn="ctr" rotWithShape="0">
                    <a:srgbClr val="9999FF">
                      <a:alpha val="80000"/>
                    </a:srgbClr>
                  </a:outerShdw>
                </a:effectLst>
                <a:latin typeface="Impact"/>
              </a:rPr>
              <a:t>6 inches</a:t>
            </a:r>
          </a:p>
          <a:p>
            <a:pPr algn="ctr"/>
            <a:r>
              <a:rPr lang="en-US" sz="3600" kern="10">
                <a:ln w="9525">
                  <a:solidFill>
                    <a:srgbClr val="CC99FF"/>
                  </a:solidFill>
                  <a:round/>
                  <a:headEnd/>
                  <a:tailEnd/>
                </a:ln>
                <a:solidFill>
                  <a:schemeClr val="tx2"/>
                </a:solidFill>
                <a:effectLst>
                  <a:outerShdw dist="53882" dir="2700000" algn="ctr" rotWithShape="0">
                    <a:srgbClr val="9999FF">
                      <a:alpha val="80000"/>
                    </a:srgbClr>
                  </a:outerShdw>
                </a:effectLst>
                <a:latin typeface="Impact"/>
              </a:rPr>
              <a:t>inside hood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412"/>
                                        </p:tgtEl>
                                        <p:attrNameLst>
                                          <p:attrName>style.visibility</p:attrName>
                                        </p:attrNameLst>
                                      </p:cBhvr>
                                      <p:to>
                                        <p:strVal val="visible"/>
                                      </p:to>
                                    </p:set>
                                    <p:anim calcmode="lin" valueType="num">
                                      <p:cBhvr additive="base">
                                        <p:cTn id="7" dur="500" fill="hold"/>
                                        <p:tgtEl>
                                          <p:spTgt spid="17412"/>
                                        </p:tgtEl>
                                        <p:attrNameLst>
                                          <p:attrName>ppt_x</p:attrName>
                                        </p:attrNameLst>
                                      </p:cBhvr>
                                      <p:tavLst>
                                        <p:tav tm="0">
                                          <p:val>
                                            <p:strVal val="#ppt_x"/>
                                          </p:val>
                                        </p:tav>
                                        <p:tav tm="100000">
                                          <p:val>
                                            <p:strVal val="#ppt_x"/>
                                          </p:val>
                                        </p:tav>
                                      </p:tavLst>
                                    </p:anim>
                                    <p:anim calcmode="lin" valueType="num">
                                      <p:cBhvr additive="base">
                                        <p:cTn id="8"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413"/>
                                        </p:tgtEl>
                                        <p:attrNameLst>
                                          <p:attrName>style.visibility</p:attrName>
                                        </p:attrNameLst>
                                      </p:cBhvr>
                                      <p:to>
                                        <p:strVal val="visible"/>
                                      </p:to>
                                    </p:set>
                                    <p:anim calcmode="lin" valueType="num">
                                      <p:cBhvr additive="base">
                                        <p:cTn id="13" dur="500" fill="hold"/>
                                        <p:tgtEl>
                                          <p:spTgt spid="17413"/>
                                        </p:tgtEl>
                                        <p:attrNameLst>
                                          <p:attrName>ppt_x</p:attrName>
                                        </p:attrNameLst>
                                      </p:cBhvr>
                                      <p:tavLst>
                                        <p:tav tm="0">
                                          <p:val>
                                            <p:strVal val="#ppt_x"/>
                                          </p:val>
                                        </p:tav>
                                        <p:tav tm="100000">
                                          <p:val>
                                            <p:strVal val="#ppt_x"/>
                                          </p:val>
                                        </p:tav>
                                      </p:tavLst>
                                    </p:anim>
                                    <p:anim calcmode="lin" valueType="num">
                                      <p:cBhvr additive="base">
                                        <p:cTn id="14"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animBg="1"/>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Laminar Air Flow Hoods (cont.)</a:t>
            </a:r>
          </a:p>
        </p:txBody>
      </p:sp>
      <p:sp>
        <p:nvSpPr>
          <p:cNvPr id="21507" name="Rectangle 3"/>
          <p:cNvSpPr>
            <a:spLocks noGrp="1" noChangeArrowheads="1"/>
          </p:cNvSpPr>
          <p:nvPr>
            <p:ph type="body" idx="1"/>
          </p:nvPr>
        </p:nvSpPr>
        <p:spPr/>
        <p:txBody>
          <a:bodyPr/>
          <a:lstStyle/>
          <a:p>
            <a:r>
              <a:rPr lang="en-US" dirty="0"/>
              <a:t>A laminar flow hood should be left operating continuously</a:t>
            </a:r>
          </a:p>
          <a:p>
            <a:r>
              <a:rPr lang="en-US" dirty="0"/>
              <a:t>If hood is turned off it must run for 30 minutes to reestablish laminar air flow and then be cleaned prior to use</a:t>
            </a:r>
          </a:p>
          <a:p>
            <a:r>
              <a:rPr lang="en-US" dirty="0"/>
              <a:t>Before use, all interior working surfaces of the laminar flow hood should be cleaned from back to front away from the HEPA filter</a:t>
            </a:r>
          </a:p>
        </p:txBody>
      </p:sp>
      <p:sp>
        <p:nvSpPr>
          <p:cNvPr id="21508" name="WordArt 4"/>
          <p:cNvSpPr>
            <a:spLocks noChangeArrowheads="1" noChangeShapeType="1" noTextEdit="1"/>
          </p:cNvSpPr>
          <p:nvPr/>
        </p:nvSpPr>
        <p:spPr bwMode="auto">
          <a:xfrm>
            <a:off x="1066800" y="6096000"/>
            <a:ext cx="2428875" cy="533400"/>
          </a:xfrm>
          <a:prstGeom prst="rect">
            <a:avLst/>
          </a:prstGeom>
        </p:spPr>
        <p:txBody>
          <a:bodyPr wrap="none" fromWordArt="1">
            <a:prstTxWarp prst="textDeflate">
              <a:avLst>
                <a:gd name="adj" fmla="val 26227"/>
              </a:avLst>
            </a:prstTxWarp>
          </a:bodyPr>
          <a:lstStyle/>
          <a:p>
            <a:pPr algn="ctr"/>
            <a:r>
              <a:rPr lang="en-US" sz="3600" kern="10" dirty="0">
                <a:ln w="9525">
                  <a:solidFill>
                    <a:srgbClr val="000000"/>
                  </a:solidFill>
                  <a:round/>
                  <a:headEnd/>
                  <a:tailEnd/>
                </a:ln>
                <a:solidFill>
                  <a:schemeClr val="accent2"/>
                </a:solidFill>
                <a:latin typeface="Impact"/>
              </a:rPr>
              <a:t>Back to Front</a:t>
            </a:r>
          </a:p>
        </p:txBody>
      </p:sp>
      <p:sp>
        <p:nvSpPr>
          <p:cNvPr id="21510" name="WordArt 6"/>
          <p:cNvSpPr>
            <a:spLocks noChangeArrowheads="1" noChangeShapeType="1" noTextEdit="1"/>
          </p:cNvSpPr>
          <p:nvPr/>
        </p:nvSpPr>
        <p:spPr bwMode="auto">
          <a:xfrm>
            <a:off x="4267200" y="5943600"/>
            <a:ext cx="3905250" cy="685800"/>
          </a:xfrm>
          <a:prstGeom prst="rect">
            <a:avLst/>
          </a:prstGeom>
        </p:spPr>
        <p:txBody>
          <a:bodyPr wrap="none" fromWordArt="1">
            <a:prstTxWarp prst="textDeflate">
              <a:avLst>
                <a:gd name="adj" fmla="val 26227"/>
              </a:avLst>
            </a:prstTxWarp>
          </a:bodyPr>
          <a:lstStyle/>
          <a:p>
            <a:pPr algn="ctr"/>
            <a:r>
              <a:rPr lang="en-US" sz="3600" kern="10" dirty="0" smtClean="0">
                <a:ln w="9525">
                  <a:solidFill>
                    <a:srgbClr val="000000"/>
                  </a:solidFill>
                  <a:round/>
                  <a:headEnd/>
                  <a:tailEnd/>
                </a:ln>
                <a:solidFill>
                  <a:srgbClr val="FFFF00"/>
                </a:solidFill>
                <a:latin typeface="Impact"/>
              </a:rPr>
              <a:t>Away </a:t>
            </a:r>
            <a:r>
              <a:rPr lang="en-US" sz="3600" kern="10" dirty="0">
                <a:ln w="9525">
                  <a:solidFill>
                    <a:srgbClr val="000000"/>
                  </a:solidFill>
                  <a:round/>
                  <a:headEnd/>
                  <a:tailEnd/>
                </a:ln>
                <a:solidFill>
                  <a:srgbClr val="FFFF00"/>
                </a:solidFill>
                <a:latin typeface="Impact"/>
              </a:rPr>
              <a:t>from HEPA filter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1508"/>
                                        </p:tgtEl>
                                        <p:attrNameLst>
                                          <p:attrName>style.visibility</p:attrName>
                                        </p:attrNameLst>
                                      </p:cBhvr>
                                      <p:to>
                                        <p:strVal val="visible"/>
                                      </p:to>
                                    </p:set>
                                    <p:animEffect transition="in" filter="fade">
                                      <p:cBhvr>
                                        <p:cTn id="7" dur="800" decel="100000"/>
                                        <p:tgtEl>
                                          <p:spTgt spid="21508"/>
                                        </p:tgtEl>
                                      </p:cBhvr>
                                    </p:animEffect>
                                    <p:anim calcmode="lin" valueType="num">
                                      <p:cBhvr>
                                        <p:cTn id="8" dur="800" decel="100000" fill="hold"/>
                                        <p:tgtEl>
                                          <p:spTgt spid="21508"/>
                                        </p:tgtEl>
                                        <p:attrNameLst>
                                          <p:attrName>style.rotation</p:attrName>
                                        </p:attrNameLst>
                                      </p:cBhvr>
                                      <p:tavLst>
                                        <p:tav tm="0">
                                          <p:val>
                                            <p:fltVal val="-90"/>
                                          </p:val>
                                        </p:tav>
                                        <p:tav tm="100000">
                                          <p:val>
                                            <p:fltVal val="0"/>
                                          </p:val>
                                        </p:tav>
                                      </p:tavLst>
                                    </p:anim>
                                    <p:anim calcmode="lin" valueType="num">
                                      <p:cBhvr>
                                        <p:cTn id="9" dur="800" decel="100000" fill="hold"/>
                                        <p:tgtEl>
                                          <p:spTgt spid="21508"/>
                                        </p:tgtEl>
                                        <p:attrNameLst>
                                          <p:attrName>ppt_x</p:attrName>
                                        </p:attrNameLst>
                                      </p:cBhvr>
                                      <p:tavLst>
                                        <p:tav tm="0">
                                          <p:val>
                                            <p:strVal val="#ppt_x+0.4"/>
                                          </p:val>
                                        </p:tav>
                                        <p:tav tm="100000">
                                          <p:val>
                                            <p:strVal val="#ppt_x-0.05"/>
                                          </p:val>
                                        </p:tav>
                                      </p:tavLst>
                                    </p:anim>
                                    <p:anim calcmode="lin" valueType="num">
                                      <p:cBhvr>
                                        <p:cTn id="10" dur="800" decel="100000" fill="hold"/>
                                        <p:tgtEl>
                                          <p:spTgt spid="2150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150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1508"/>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21510"/>
                                        </p:tgtEl>
                                        <p:attrNameLst>
                                          <p:attrName>style.visibility</p:attrName>
                                        </p:attrNameLst>
                                      </p:cBhvr>
                                      <p:to>
                                        <p:strVal val="visible"/>
                                      </p:to>
                                    </p:set>
                                    <p:animEffect transition="in" filter="wipe(down)">
                                      <p:cBhvr>
                                        <p:cTn id="17" dur="580">
                                          <p:stCondLst>
                                            <p:cond delay="0"/>
                                          </p:stCondLst>
                                        </p:cTn>
                                        <p:tgtEl>
                                          <p:spTgt spid="21510"/>
                                        </p:tgtEl>
                                      </p:cBhvr>
                                    </p:animEffect>
                                    <p:anim calcmode="lin" valueType="num">
                                      <p:cBhvr>
                                        <p:cTn id="18" dur="1822" tmFilter="0,0; 0.14,0.36; 0.43,0.73; 0.71,0.91; 1.0,1.0">
                                          <p:stCondLst>
                                            <p:cond delay="0"/>
                                          </p:stCondLst>
                                        </p:cTn>
                                        <p:tgtEl>
                                          <p:spTgt spid="21510"/>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21510"/>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21510"/>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21510"/>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21510"/>
                                        </p:tgtEl>
                                        <p:attrNameLst>
                                          <p:attrName>ppt_y</p:attrName>
                                        </p:attrNameLst>
                                      </p:cBhvr>
                                      <p:tavLst>
                                        <p:tav tm="0" fmla="#ppt_y-sin(pi*$)/81">
                                          <p:val>
                                            <p:fltVal val="0"/>
                                          </p:val>
                                        </p:tav>
                                        <p:tav tm="100000">
                                          <p:val>
                                            <p:fltVal val="1"/>
                                          </p:val>
                                        </p:tav>
                                      </p:tavLst>
                                    </p:anim>
                                    <p:animScale>
                                      <p:cBhvr>
                                        <p:cTn id="23" dur="26">
                                          <p:stCondLst>
                                            <p:cond delay="650"/>
                                          </p:stCondLst>
                                        </p:cTn>
                                        <p:tgtEl>
                                          <p:spTgt spid="21510"/>
                                        </p:tgtEl>
                                      </p:cBhvr>
                                      <p:to x="100000" y="60000"/>
                                    </p:animScale>
                                    <p:animScale>
                                      <p:cBhvr>
                                        <p:cTn id="24" dur="166" decel="50000">
                                          <p:stCondLst>
                                            <p:cond delay="676"/>
                                          </p:stCondLst>
                                        </p:cTn>
                                        <p:tgtEl>
                                          <p:spTgt spid="21510"/>
                                        </p:tgtEl>
                                      </p:cBhvr>
                                      <p:to x="100000" y="100000"/>
                                    </p:animScale>
                                    <p:animScale>
                                      <p:cBhvr>
                                        <p:cTn id="25" dur="26">
                                          <p:stCondLst>
                                            <p:cond delay="1312"/>
                                          </p:stCondLst>
                                        </p:cTn>
                                        <p:tgtEl>
                                          <p:spTgt spid="21510"/>
                                        </p:tgtEl>
                                      </p:cBhvr>
                                      <p:to x="100000" y="80000"/>
                                    </p:animScale>
                                    <p:animScale>
                                      <p:cBhvr>
                                        <p:cTn id="26" dur="166" decel="50000">
                                          <p:stCondLst>
                                            <p:cond delay="1338"/>
                                          </p:stCondLst>
                                        </p:cTn>
                                        <p:tgtEl>
                                          <p:spTgt spid="21510"/>
                                        </p:tgtEl>
                                      </p:cBhvr>
                                      <p:to x="100000" y="100000"/>
                                    </p:animScale>
                                    <p:animScale>
                                      <p:cBhvr>
                                        <p:cTn id="27" dur="26">
                                          <p:stCondLst>
                                            <p:cond delay="1642"/>
                                          </p:stCondLst>
                                        </p:cTn>
                                        <p:tgtEl>
                                          <p:spTgt spid="21510"/>
                                        </p:tgtEl>
                                      </p:cBhvr>
                                      <p:to x="100000" y="90000"/>
                                    </p:animScale>
                                    <p:animScale>
                                      <p:cBhvr>
                                        <p:cTn id="28" dur="166" decel="50000">
                                          <p:stCondLst>
                                            <p:cond delay="1668"/>
                                          </p:stCondLst>
                                        </p:cTn>
                                        <p:tgtEl>
                                          <p:spTgt spid="21510"/>
                                        </p:tgtEl>
                                      </p:cBhvr>
                                      <p:to x="100000" y="100000"/>
                                    </p:animScale>
                                    <p:animScale>
                                      <p:cBhvr>
                                        <p:cTn id="29" dur="26">
                                          <p:stCondLst>
                                            <p:cond delay="1808"/>
                                          </p:stCondLst>
                                        </p:cTn>
                                        <p:tgtEl>
                                          <p:spTgt spid="21510"/>
                                        </p:tgtEl>
                                      </p:cBhvr>
                                      <p:to x="100000" y="95000"/>
                                    </p:animScale>
                                    <p:animScale>
                                      <p:cBhvr>
                                        <p:cTn id="30" dur="166" decel="50000">
                                          <p:stCondLst>
                                            <p:cond delay="1834"/>
                                          </p:stCondLst>
                                        </p:cTn>
                                        <p:tgtEl>
                                          <p:spTgt spid="215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animBg="1"/>
      <p:bldP spid="215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pic>
        <p:nvPicPr>
          <p:cNvPr id="6" name="Picture 5" descr="Coulter0.GIF"/>
          <p:cNvPicPr>
            <a:picLocks noChangeAspect="1"/>
          </p:cNvPicPr>
          <p:nvPr/>
        </p:nvPicPr>
        <p:blipFill>
          <a:blip r:embed="rId2" cstate="print"/>
          <a:stretch>
            <a:fillRect/>
          </a:stretch>
        </p:blipFill>
        <p:spPr>
          <a:xfrm>
            <a:off x="1905000" y="304800"/>
            <a:ext cx="4953000" cy="3214687"/>
          </a:xfrm>
          <a:prstGeom prst="rect">
            <a:avLst/>
          </a:prstGeom>
        </p:spPr>
      </p:pic>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Laminar Air Flow Hoods (cont.)</a:t>
            </a:r>
          </a:p>
        </p:txBody>
      </p:sp>
      <p:sp>
        <p:nvSpPr>
          <p:cNvPr id="22531" name="Rectangle 3"/>
          <p:cNvSpPr>
            <a:spLocks noGrp="1" noChangeArrowheads="1"/>
          </p:cNvSpPr>
          <p:nvPr>
            <p:ph type="body" idx="1"/>
          </p:nvPr>
        </p:nvSpPr>
        <p:spPr>
          <a:xfrm>
            <a:off x="838200" y="1447800"/>
            <a:ext cx="8095488" cy="4800600"/>
          </a:xfrm>
        </p:spPr>
        <p:txBody>
          <a:bodyPr>
            <a:normAutofit fontScale="92500" lnSpcReduction="10000"/>
          </a:bodyPr>
          <a:lstStyle/>
          <a:p>
            <a:pPr>
              <a:buNone/>
            </a:pPr>
            <a:r>
              <a:rPr lang="en-US" dirty="0"/>
              <a:t>The HEPA filter is located in the fragile </a:t>
            </a:r>
            <a:r>
              <a:rPr lang="en-US" dirty="0" smtClean="0"/>
              <a:t>mesh between </a:t>
            </a:r>
            <a:r>
              <a:rPr lang="en-US" dirty="0"/>
              <a:t>thin metal strips at the back of the hood behind the HEPA filter screen</a:t>
            </a:r>
          </a:p>
          <a:p>
            <a:r>
              <a:rPr lang="en-US" dirty="0"/>
              <a:t>Nothing should be permitted to come in contact with the HEPA filter </a:t>
            </a:r>
            <a:endParaRPr lang="en-US" dirty="0" smtClean="0"/>
          </a:p>
          <a:p>
            <a:pPr lvl="1">
              <a:buNone/>
            </a:pPr>
            <a:r>
              <a:rPr lang="en-US" dirty="0" smtClean="0"/>
              <a:t>NO cleaning solution</a:t>
            </a:r>
          </a:p>
          <a:p>
            <a:pPr lvl="1">
              <a:buNone/>
            </a:pPr>
            <a:r>
              <a:rPr lang="en-US" dirty="0" smtClean="0"/>
              <a:t>NO </a:t>
            </a:r>
            <a:r>
              <a:rPr lang="en-US" dirty="0"/>
              <a:t>aspirate from syringes</a:t>
            </a:r>
          </a:p>
          <a:p>
            <a:pPr lvl="1">
              <a:buNone/>
            </a:pPr>
            <a:r>
              <a:rPr lang="en-US" dirty="0"/>
              <a:t>NO glass from </a:t>
            </a:r>
            <a:r>
              <a:rPr lang="en-US" dirty="0" err="1"/>
              <a:t>ampules</a:t>
            </a:r>
            <a:endParaRPr lang="en-US" dirty="0"/>
          </a:p>
          <a:p>
            <a:pPr lvl="1">
              <a:buNone/>
            </a:pPr>
            <a:r>
              <a:rPr lang="en-US" dirty="0"/>
              <a:t>NO fluids, even if sterile</a:t>
            </a:r>
          </a:p>
          <a:p>
            <a:pPr lvl="1">
              <a:buNone/>
            </a:pPr>
            <a:r>
              <a:rPr lang="en-US" dirty="0"/>
              <a:t>DO NOT touch HEPA filter</a:t>
            </a:r>
          </a:p>
          <a:p>
            <a:pPr lvl="1">
              <a:buFontTx/>
              <a:buNone/>
            </a:pPr>
            <a:endParaRPr lang="en-US" dirty="0"/>
          </a:p>
        </p:txBody>
      </p:sp>
      <p:pic>
        <p:nvPicPr>
          <p:cNvPr id="22534" name="Picture 6" descr="harris_Nov"/>
          <p:cNvPicPr>
            <a:picLocks noChangeAspect="1" noChangeArrowheads="1"/>
          </p:cNvPicPr>
          <p:nvPr/>
        </p:nvPicPr>
        <p:blipFill>
          <a:blip r:embed="rId2"/>
          <a:srcRect/>
          <a:stretch>
            <a:fillRect/>
          </a:stretch>
        </p:blipFill>
        <p:spPr bwMode="auto">
          <a:xfrm>
            <a:off x="5029200" y="3276600"/>
            <a:ext cx="3962400" cy="2971800"/>
          </a:xfrm>
          <a:prstGeom prst="rect">
            <a:avLst/>
          </a:prstGeom>
          <a:noFill/>
        </p:spPr>
      </p:pic>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a:t>Laminar Air Flow Hoods </a:t>
            </a:r>
          </a:p>
        </p:txBody>
      </p:sp>
      <p:sp>
        <p:nvSpPr>
          <p:cNvPr id="24579" name="Rectangle 3"/>
          <p:cNvSpPr>
            <a:spLocks noGrp="1" noChangeArrowheads="1"/>
          </p:cNvSpPr>
          <p:nvPr>
            <p:ph type="body" idx="1"/>
          </p:nvPr>
        </p:nvSpPr>
        <p:spPr/>
        <p:txBody>
          <a:bodyPr/>
          <a:lstStyle/>
          <a:p>
            <a:r>
              <a:rPr lang="en-US"/>
              <a:t>Only products essential to product preparation should be placed in the laminar flow hood to minimize the potential for contamination</a:t>
            </a:r>
          </a:p>
          <a:p>
            <a:pPr>
              <a:buFontTx/>
              <a:buNone/>
            </a:pPr>
            <a:endParaRPr lang="en-US"/>
          </a:p>
        </p:txBody>
      </p:sp>
      <p:sp>
        <p:nvSpPr>
          <p:cNvPr id="24580" name="WordArt 4"/>
          <p:cNvSpPr>
            <a:spLocks noChangeArrowheads="1" noChangeShapeType="1" noTextEdit="1"/>
          </p:cNvSpPr>
          <p:nvPr/>
        </p:nvSpPr>
        <p:spPr bwMode="auto">
          <a:xfrm>
            <a:off x="685800" y="3962400"/>
            <a:ext cx="7762875" cy="647700"/>
          </a:xfrm>
          <a:prstGeom prst="rect">
            <a:avLst/>
          </a:prstGeom>
        </p:spPr>
        <p:txBody>
          <a:bodyPr wrap="none" fromWordArt="1">
            <a:prstTxWarp prst="textPlain">
              <a:avLst>
                <a:gd name="adj" fmla="val 50000"/>
              </a:avLst>
            </a:prstTxWarp>
          </a:bodyPr>
          <a:lstStyle/>
          <a:p>
            <a:pPr algn="ctr"/>
            <a:r>
              <a:rPr lang="en-US" sz="3600" kern="10">
                <a:ln w="12700">
                  <a:solidFill>
                    <a:schemeClr val="tx2"/>
                  </a:solidFill>
                  <a:round/>
                  <a:headEnd/>
                  <a:tailEnd/>
                </a:ln>
                <a:solidFill>
                  <a:srgbClr val="FFFF00"/>
                </a:solidFill>
                <a:effectLst>
                  <a:outerShdw dist="45791" dir="2021404" algn="ctr" rotWithShape="0">
                    <a:srgbClr val="9999FF"/>
                  </a:outerShdw>
                </a:effectLst>
                <a:latin typeface="Arial Black"/>
              </a:rPr>
              <a:t>No Paper, Pens, Calculators or Labels in the Hood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580"/>
                                        </p:tgtEl>
                                        <p:attrNameLst>
                                          <p:attrName>style.visibility</p:attrName>
                                        </p:attrNameLst>
                                      </p:cBhvr>
                                      <p:to>
                                        <p:strVal val="visible"/>
                                      </p:to>
                                    </p:set>
                                    <p:anim calcmode="lin" valueType="num">
                                      <p:cBhvr additive="base">
                                        <p:cTn id="7" dur="500" fill="hold"/>
                                        <p:tgtEl>
                                          <p:spTgt spid="24580"/>
                                        </p:tgtEl>
                                        <p:attrNameLst>
                                          <p:attrName>ppt_x</p:attrName>
                                        </p:attrNameLst>
                                      </p:cBhvr>
                                      <p:tavLst>
                                        <p:tav tm="0">
                                          <p:val>
                                            <p:strVal val="#ppt_x"/>
                                          </p:val>
                                        </p:tav>
                                        <p:tav tm="100000">
                                          <p:val>
                                            <p:strVal val="#ppt_x"/>
                                          </p:val>
                                        </p:tav>
                                      </p:tavLst>
                                    </p:anim>
                                    <p:anim calcmode="lin" valueType="num">
                                      <p:cBhvr additive="base">
                                        <p:cTn id="8" dur="500" fill="hold"/>
                                        <p:tgtEl>
                                          <p:spTgt spid="2458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mph" presetSubtype="0" fill="hold" grpId="1" nodeType="clickEffect">
                                  <p:stCondLst>
                                    <p:cond delay="0"/>
                                  </p:stCondLst>
                                  <p:childTnLst>
                                    <p:animEffect transition="out" filter="fade">
                                      <p:cBhvr>
                                        <p:cTn id="12" dur="500" tmFilter="0, 0; .2, .5; .8, .5; 1, 0"/>
                                        <p:tgtEl>
                                          <p:spTgt spid="24580"/>
                                        </p:tgtEl>
                                      </p:cBhvr>
                                    </p:animEffect>
                                    <p:animScale>
                                      <p:cBhvr>
                                        <p:cTn id="13" dur="250" autoRev="1" fill="hold"/>
                                        <p:tgtEl>
                                          <p:spTgt spid="2458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animBg="1"/>
      <p:bldP spid="24580" grpId="1" animBg="1"/>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a:t>Laminar Air Flow Hoods </a:t>
            </a:r>
          </a:p>
        </p:txBody>
      </p:sp>
      <p:sp>
        <p:nvSpPr>
          <p:cNvPr id="23555" name="Rectangle 3"/>
          <p:cNvSpPr>
            <a:spLocks noGrp="1" noChangeArrowheads="1"/>
          </p:cNvSpPr>
          <p:nvPr>
            <p:ph type="body" idx="1"/>
          </p:nvPr>
        </p:nvSpPr>
        <p:spPr/>
        <p:txBody>
          <a:bodyPr>
            <a:normAutofit lnSpcReduction="10000"/>
          </a:bodyPr>
          <a:lstStyle/>
          <a:p>
            <a:r>
              <a:rPr lang="en-US"/>
              <a:t>Eating, drinking, and smoking is always prohibited</a:t>
            </a:r>
          </a:p>
          <a:p>
            <a:r>
              <a:rPr lang="en-US"/>
              <a:t>Talking or coughing should be directed away from the hood to minimize air flow turbulence</a:t>
            </a:r>
          </a:p>
          <a:p>
            <a:r>
              <a:rPr lang="en-US"/>
              <a:t>A mask covering mouth and nose must be worn while working in the hood</a:t>
            </a:r>
          </a:p>
          <a:p>
            <a:r>
              <a:rPr lang="en-US"/>
              <a:t>The use of a laminar flow hood alone without the observance of aseptic technique, cannot insure product sterility</a:t>
            </a: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Sources of contamination and methods of prevention</a:t>
            </a:r>
            <a:endParaRPr lang="en-IN" dirty="0"/>
          </a:p>
        </p:txBody>
      </p:sp>
      <p:sp>
        <p:nvSpPr>
          <p:cNvPr id="3" name="Content Placeholder 2"/>
          <p:cNvSpPr>
            <a:spLocks noGrp="1"/>
          </p:cNvSpPr>
          <p:nvPr>
            <p:ph idx="1"/>
          </p:nvPr>
        </p:nvSpPr>
        <p:spPr/>
        <p:txBody>
          <a:bodyPr>
            <a:normAutofit fontScale="85000" lnSpcReduction="20000"/>
          </a:bodyPr>
          <a:lstStyle/>
          <a:p>
            <a:r>
              <a:rPr lang="en-US" dirty="0" smtClean="0"/>
              <a:t>Contamination, in broad sense, is the presence of minor unwanted particulate matter called contaminants in atmosphere, physical body, work station etc.</a:t>
            </a:r>
          </a:p>
          <a:p>
            <a:r>
              <a:rPr lang="en-US" dirty="0" smtClean="0"/>
              <a:t>Right from production to packaging almost every sector of pharmaceutical industry comes across contamination.</a:t>
            </a:r>
          </a:p>
          <a:p>
            <a:pPr>
              <a:buNone/>
            </a:pPr>
            <a:r>
              <a:rPr lang="en-US" dirty="0" smtClean="0"/>
              <a:t>The most common sources of contamination fall into the following three main categories:</a:t>
            </a:r>
          </a:p>
          <a:p>
            <a:r>
              <a:rPr lang="en-US" dirty="0" smtClean="0"/>
              <a:t>Atmospheric contamination</a:t>
            </a:r>
          </a:p>
          <a:p>
            <a:r>
              <a:rPr lang="en-US" dirty="0" smtClean="0"/>
              <a:t>Fluid contamination</a:t>
            </a:r>
          </a:p>
          <a:p>
            <a:r>
              <a:rPr lang="en-US" dirty="0" smtClean="0"/>
              <a:t>Transfer contaminants</a:t>
            </a:r>
            <a:endParaRPr lang="en-IN" dirty="0"/>
          </a:p>
        </p:txBody>
      </p:sp>
    </p:spTree>
  </p:cSld>
  <p:clrMapOvr>
    <a:masterClrMapping/>
  </p:clrMapOvr>
  <p:transition>
    <p:wipe/>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1.Atmospheric contamination</a:t>
            </a:r>
            <a:endParaRPr lang="en-IN" dirty="0"/>
          </a:p>
        </p:txBody>
      </p:sp>
      <p:sp>
        <p:nvSpPr>
          <p:cNvPr id="3" name="Content Placeholder 2"/>
          <p:cNvSpPr>
            <a:spLocks noGrp="1"/>
          </p:cNvSpPr>
          <p:nvPr>
            <p:ph idx="1"/>
          </p:nvPr>
        </p:nvSpPr>
        <p:spPr/>
        <p:txBody>
          <a:bodyPr>
            <a:normAutofit fontScale="85000" lnSpcReduction="10000"/>
          </a:bodyPr>
          <a:lstStyle/>
          <a:p>
            <a:r>
              <a:rPr lang="en-US" dirty="0" smtClean="0"/>
              <a:t>Atmospheric conditions during manufacturing as well as during storage affects the quality of final preparation.</a:t>
            </a:r>
          </a:p>
          <a:p>
            <a:r>
              <a:rPr lang="en-US" dirty="0" smtClean="0"/>
              <a:t>Atmosphere in and around the industrial area contains potential contaminants like dust, silica etc and gases like Co</a:t>
            </a:r>
            <a:r>
              <a:rPr lang="en-US" baseline="-25000" dirty="0" smtClean="0"/>
              <a:t>2</a:t>
            </a:r>
            <a:r>
              <a:rPr lang="en-US" dirty="0" smtClean="0"/>
              <a:t> , water vapor etc.</a:t>
            </a:r>
          </a:p>
          <a:p>
            <a:r>
              <a:rPr lang="en-US" dirty="0" smtClean="0"/>
              <a:t>Besides the above mentioned contaminants, microorganisms like </a:t>
            </a:r>
            <a:r>
              <a:rPr lang="en-US" dirty="0" err="1" smtClean="0"/>
              <a:t>P.aeruginosa</a:t>
            </a:r>
            <a:r>
              <a:rPr lang="en-US" dirty="0" smtClean="0"/>
              <a:t>, </a:t>
            </a:r>
            <a:r>
              <a:rPr lang="en-US" dirty="0" err="1" smtClean="0"/>
              <a:t>A.niger</a:t>
            </a:r>
            <a:r>
              <a:rPr lang="en-US" dirty="0" smtClean="0"/>
              <a:t> etc.</a:t>
            </a:r>
          </a:p>
          <a:p>
            <a:r>
              <a:rPr lang="en-US" dirty="0" smtClean="0"/>
              <a:t>These contaminants may get incorporated into the end product either during the process of manufacturing or during purification.</a:t>
            </a:r>
            <a:endParaRPr lang="en-IN" dirty="0"/>
          </a:p>
        </p:txBody>
      </p:sp>
    </p:spTree>
  </p:cSld>
  <p:clrMapOvr>
    <a:masterClrMapping/>
  </p:clrMapOvr>
  <p:transition>
    <p:wipe/>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pPr>
              <a:buNone/>
            </a:pPr>
            <a:r>
              <a:rPr lang="en-US" b="1" dirty="0" smtClean="0"/>
              <a:t>Prevention:</a:t>
            </a:r>
            <a:endParaRPr lang="en-IN" b="1" dirty="0" smtClean="0"/>
          </a:p>
          <a:p>
            <a:r>
              <a:rPr lang="en-US" dirty="0" smtClean="0"/>
              <a:t>Prior to its entry into the working area, the air should be initially passed through a suitable </a:t>
            </a:r>
            <a:r>
              <a:rPr lang="en-US" dirty="0" err="1" smtClean="0"/>
              <a:t>prefilter</a:t>
            </a:r>
            <a:r>
              <a:rPr lang="en-US" dirty="0" smtClean="0"/>
              <a:t> then treated with an electrostatic precipitator and finally through HEPA filters.</a:t>
            </a:r>
          </a:p>
          <a:p>
            <a:r>
              <a:rPr lang="en-US" dirty="0" smtClean="0"/>
              <a:t>Periodic removal of air-borne dust settled on walls, floors and ceilings is essential.</a:t>
            </a:r>
            <a:endParaRPr lang="en-IN" dirty="0"/>
          </a:p>
        </p:txBody>
      </p:sp>
    </p:spTree>
  </p:cSld>
  <p:clrMapOvr>
    <a:masterClrMapping/>
  </p:clrMapOvr>
  <p:transition>
    <p:wipe/>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2.Fluid contamination</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Besides serving as the most common solvent in pharmaceutical industry, water also serves as the greatest solvent in pharmaceutical industry.</a:t>
            </a:r>
          </a:p>
          <a:p>
            <a:r>
              <a:rPr lang="en-US" dirty="0" smtClean="0"/>
              <a:t>Although, it is deprived of most of the contaminants yet it contains </a:t>
            </a:r>
            <a:r>
              <a:rPr lang="en-US" dirty="0" err="1" smtClean="0"/>
              <a:t>pyrogens</a:t>
            </a:r>
            <a:r>
              <a:rPr lang="en-US" dirty="0" smtClean="0"/>
              <a:t> and traces of </a:t>
            </a:r>
            <a:r>
              <a:rPr lang="en-US" dirty="0" err="1" smtClean="0"/>
              <a:t>sulphates</a:t>
            </a:r>
            <a:r>
              <a:rPr lang="en-US" dirty="0" smtClean="0"/>
              <a:t>, chlorides and carbonates of Ca, Mg and Na.</a:t>
            </a:r>
          </a:p>
          <a:p>
            <a:r>
              <a:rPr lang="en-US" dirty="0" smtClean="0"/>
              <a:t>Therefore, usage of water for washing the machineries and working areas may leave traces of these contaminants.</a:t>
            </a:r>
            <a:endParaRPr lang="en-IN" dirty="0"/>
          </a:p>
        </p:txBody>
      </p:sp>
    </p:spTree>
  </p:cSld>
  <p:clrMapOvr>
    <a:masterClrMapping/>
  </p:clrMapOvr>
  <p:transition>
    <p:wipe/>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Prevention:</a:t>
            </a:r>
          </a:p>
          <a:p>
            <a:r>
              <a:rPr lang="en-US" dirty="0" smtClean="0"/>
              <a:t>Almost all of the pharmaceutical operations should be carried out using purified water obtained upon deionization, distillation, ion-exchange, reverse osmosis, filtration or other similar processes.</a:t>
            </a:r>
          </a:p>
          <a:p>
            <a:r>
              <a:rPr lang="en-US" dirty="0" smtClean="0"/>
              <a:t>For the preparation of </a:t>
            </a:r>
            <a:r>
              <a:rPr lang="en-US" dirty="0" err="1" smtClean="0"/>
              <a:t>parenterals</a:t>
            </a:r>
            <a:r>
              <a:rPr lang="en-US" dirty="0" smtClean="0"/>
              <a:t>, water for injection, sterile water for injection or </a:t>
            </a:r>
            <a:r>
              <a:rPr lang="en-US" dirty="0" err="1" smtClean="0"/>
              <a:t>bacteriostatic</a:t>
            </a:r>
            <a:r>
              <a:rPr lang="en-US" dirty="0" smtClean="0"/>
              <a:t> water for injection must be employed.</a:t>
            </a:r>
            <a:endParaRPr lang="en-IN" dirty="0"/>
          </a:p>
        </p:txBody>
      </p:sp>
    </p:spTree>
  </p:cSld>
  <p:clrMapOvr>
    <a:masterClrMapping/>
  </p:clrMapOvr>
  <p:transition>
    <p:wipe/>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3.Transfer contaminants</a:t>
            </a:r>
            <a:endParaRPr lang="en-IN" dirty="0"/>
          </a:p>
        </p:txBody>
      </p:sp>
      <p:sp>
        <p:nvSpPr>
          <p:cNvPr id="3" name="Content Placeholder 2"/>
          <p:cNvSpPr>
            <a:spLocks noGrp="1"/>
          </p:cNvSpPr>
          <p:nvPr>
            <p:ph idx="1"/>
          </p:nvPr>
        </p:nvSpPr>
        <p:spPr/>
        <p:txBody>
          <a:bodyPr>
            <a:normAutofit fontScale="85000" lnSpcReduction="20000"/>
          </a:bodyPr>
          <a:lstStyle/>
          <a:p>
            <a:r>
              <a:rPr lang="en-US" dirty="0" smtClean="0"/>
              <a:t>Transfer contaminants refer to the contaminants sourced from personnel and wheels of trolleys used for transport of goods.</a:t>
            </a:r>
          </a:p>
          <a:p>
            <a:r>
              <a:rPr lang="en-US" dirty="0" smtClean="0"/>
              <a:t>Personnel working in aseptic areas, if suffering from cold, allergies, dermatological conditions or any similar illness carry multiple microorganisms which upon expulsion into atmosphere via sneezing, coughing, talking etc., can lead to contamination.</a:t>
            </a:r>
          </a:p>
          <a:p>
            <a:r>
              <a:rPr lang="en-US" dirty="0" smtClean="0"/>
              <a:t>For example, atmospheric dust particles may get entangled with the </a:t>
            </a:r>
            <a:r>
              <a:rPr lang="en-US" dirty="0" err="1" smtClean="0"/>
              <a:t>fibres</a:t>
            </a:r>
            <a:r>
              <a:rPr lang="en-US" dirty="0" smtClean="0"/>
              <a:t> of the clothes which can get dislodged due to body movements and lead to contamination.</a:t>
            </a:r>
            <a:endParaRPr lang="en-IN" dirty="0"/>
          </a:p>
        </p:txBody>
      </p:sp>
    </p:spTree>
  </p:cSld>
  <p:clrMapOvr>
    <a:masterClrMapping/>
  </p:clrMapOvr>
  <p:transition>
    <p:wipe/>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normAutofit fontScale="85000" lnSpcReduction="20000"/>
          </a:bodyPr>
          <a:lstStyle/>
          <a:p>
            <a:pPr>
              <a:buNone/>
            </a:pPr>
            <a:r>
              <a:rPr lang="en-US" b="1" dirty="0" smtClean="0"/>
              <a:t>Prevention:</a:t>
            </a:r>
          </a:p>
          <a:p>
            <a:r>
              <a:rPr lang="en-US" dirty="0" smtClean="0"/>
              <a:t>Personnel should be well trained and periodically evaluated in the principles of aseptic processing and techniques to be employed before participating in the preparation of sterile products.</a:t>
            </a:r>
          </a:p>
          <a:p>
            <a:r>
              <a:rPr lang="en-US" dirty="0" smtClean="0"/>
              <a:t>Apart from gown, the personnel area also required to put on face mask, head cap, gloves, foot covers and even goggle to ensure complete coverage of all skin areas.</a:t>
            </a:r>
          </a:p>
          <a:p>
            <a:r>
              <a:rPr lang="en-US" dirty="0" smtClean="0"/>
              <a:t>The entrance of most of the working areas is equipped with air blowers that aid in removing any loose dirt, lint from uniform of the operators.</a:t>
            </a:r>
          </a:p>
          <a:p>
            <a:pPr>
              <a:buNone/>
            </a:pPr>
            <a:endParaRPr lang="en-IN" dirty="0"/>
          </a:p>
        </p:txBody>
      </p:sp>
    </p:spTree>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Pyrogen</a:t>
            </a:r>
            <a:r>
              <a:rPr lang="en-US" dirty="0" smtClean="0"/>
              <a:t> Test</a:t>
            </a:r>
            <a:endParaRPr lang="en-US" dirty="0"/>
          </a:p>
        </p:txBody>
      </p:sp>
      <p:sp>
        <p:nvSpPr>
          <p:cNvPr id="3" name="Content Placeholder 2"/>
          <p:cNvSpPr>
            <a:spLocks noGrp="1"/>
          </p:cNvSpPr>
          <p:nvPr>
            <p:ph idx="1"/>
          </p:nvPr>
        </p:nvSpPr>
        <p:spPr>
          <a:xfrm>
            <a:off x="990600" y="1371600"/>
            <a:ext cx="7943088" cy="5334000"/>
          </a:xfrm>
        </p:spPr>
        <p:txBody>
          <a:bodyPr>
            <a:normAutofit fontScale="92500" lnSpcReduction="20000"/>
          </a:bodyPr>
          <a:lstStyle/>
          <a:p>
            <a:pPr marL="285750" indent="-285750" algn="just">
              <a:buClr>
                <a:schemeClr val="tx1"/>
              </a:buClr>
              <a:buFont typeface="Wingdings" pitchFamily="2" charset="2"/>
              <a:buChar char="Ø"/>
            </a:pPr>
            <a:r>
              <a:rPr lang="en-US" sz="3100" dirty="0" smtClean="0">
                <a:latin typeface="Times New Roman" pitchFamily="18" charset="0"/>
                <a:cs typeface="Times New Roman" pitchFamily="18" charset="0"/>
              </a:rPr>
              <a:t>The term </a:t>
            </a:r>
            <a:r>
              <a:rPr lang="en-US" sz="3100" dirty="0" err="1" smtClean="0">
                <a:latin typeface="Times New Roman" pitchFamily="18" charset="0"/>
                <a:cs typeface="Times New Roman" pitchFamily="18" charset="0"/>
              </a:rPr>
              <a:t>pyrogen</a:t>
            </a:r>
            <a:r>
              <a:rPr lang="en-US" sz="3100" dirty="0" smtClean="0">
                <a:latin typeface="Times New Roman" pitchFamily="18" charset="0"/>
                <a:cs typeface="Times New Roman" pitchFamily="18" charset="0"/>
              </a:rPr>
              <a:t> frequently refers to gram negative bacterial </a:t>
            </a:r>
            <a:r>
              <a:rPr lang="en-US" sz="3100" dirty="0" err="1" smtClean="0">
                <a:latin typeface="Times New Roman" pitchFamily="18" charset="0"/>
                <a:cs typeface="Times New Roman" pitchFamily="18" charset="0"/>
              </a:rPr>
              <a:t>endotoxin</a:t>
            </a:r>
            <a:r>
              <a:rPr lang="en-US" sz="3100" dirty="0" smtClean="0">
                <a:latin typeface="Times New Roman" pitchFamily="18" charset="0"/>
                <a:cs typeface="Times New Roman" pitchFamily="18" charset="0"/>
              </a:rPr>
              <a:t>.</a:t>
            </a:r>
          </a:p>
          <a:p>
            <a:pPr marL="285750" indent="-285750" algn="just">
              <a:buClr>
                <a:schemeClr val="tx1"/>
              </a:buClr>
              <a:buFont typeface="Wingdings" pitchFamily="2" charset="2"/>
              <a:buChar char="Ø"/>
            </a:pPr>
            <a:r>
              <a:rPr lang="en-US" sz="3100" dirty="0" err="1" smtClean="0">
                <a:latin typeface="Times New Roman" pitchFamily="18" charset="0"/>
                <a:cs typeface="Times New Roman" pitchFamily="18" charset="0"/>
              </a:rPr>
              <a:t>Pyrogen</a:t>
            </a:r>
            <a:r>
              <a:rPr lang="en-US" sz="3100" dirty="0" smtClean="0">
                <a:latin typeface="Times New Roman" pitchFamily="18" charset="0"/>
                <a:cs typeface="Times New Roman" pitchFamily="18" charset="0"/>
              </a:rPr>
              <a:t> is a general term for any substance that causes fever after IV administration / inhalation .</a:t>
            </a:r>
          </a:p>
          <a:p>
            <a:pPr marL="285750" indent="-285750" algn="just">
              <a:buClr>
                <a:schemeClr val="tx1"/>
              </a:buClr>
              <a:buFont typeface="Wingdings" pitchFamily="2" charset="2"/>
              <a:buChar char="Ø"/>
            </a:pPr>
            <a:r>
              <a:rPr lang="en-US" sz="3100" dirty="0" smtClean="0">
                <a:latin typeface="Times New Roman" pitchFamily="18" charset="0"/>
                <a:cs typeface="Times New Roman" pitchFamily="18" charset="0"/>
              </a:rPr>
              <a:t>Microbial substances which act as </a:t>
            </a:r>
            <a:r>
              <a:rPr lang="en-US" sz="3100" dirty="0" err="1" smtClean="0">
                <a:latin typeface="Times New Roman" pitchFamily="18" charset="0"/>
                <a:cs typeface="Times New Roman" pitchFamily="18" charset="0"/>
              </a:rPr>
              <a:t>pyrogen</a:t>
            </a:r>
            <a:r>
              <a:rPr lang="en-US" sz="3100" dirty="0" smtClean="0">
                <a:latin typeface="Times New Roman" pitchFamily="18" charset="0"/>
                <a:cs typeface="Times New Roman" pitchFamily="18" charset="0"/>
              </a:rPr>
              <a:t> includes bacteria , fungi , plasmodia , viruses, staphylococcal </a:t>
            </a:r>
            <a:r>
              <a:rPr lang="en-US" sz="3100" dirty="0" err="1" smtClean="0">
                <a:latin typeface="Times New Roman" pitchFamily="18" charset="0"/>
                <a:cs typeface="Times New Roman" pitchFamily="18" charset="0"/>
              </a:rPr>
              <a:t>endotoxin</a:t>
            </a:r>
            <a:r>
              <a:rPr lang="en-US" sz="3100" dirty="0" smtClean="0">
                <a:latin typeface="Times New Roman" pitchFamily="18" charset="0"/>
                <a:cs typeface="Times New Roman" pitchFamily="18" charset="0"/>
              </a:rPr>
              <a:t>.</a:t>
            </a:r>
          </a:p>
          <a:p>
            <a:pPr marL="285750" indent="-285750" algn="just">
              <a:buClr>
                <a:schemeClr val="tx1"/>
              </a:buClr>
              <a:buFont typeface="Wingdings" pitchFamily="2" charset="2"/>
              <a:buChar char="Ø"/>
            </a:pPr>
            <a:r>
              <a:rPr lang="en-US" sz="3100" dirty="0" smtClean="0">
                <a:latin typeface="Times New Roman" pitchFamily="18" charset="0"/>
                <a:cs typeface="Times New Roman" pitchFamily="18" charset="0"/>
              </a:rPr>
              <a:t>The amount of USP reference standard </a:t>
            </a:r>
            <a:r>
              <a:rPr lang="en-US" sz="3100" dirty="0" err="1" smtClean="0">
                <a:latin typeface="Times New Roman" pitchFamily="18" charset="0"/>
                <a:cs typeface="Times New Roman" pitchFamily="18" charset="0"/>
              </a:rPr>
              <a:t>endotoxin</a:t>
            </a:r>
            <a:r>
              <a:rPr lang="en-US" sz="3100" dirty="0" smtClean="0">
                <a:latin typeface="Times New Roman" pitchFamily="18" charset="0"/>
                <a:cs typeface="Times New Roman" pitchFamily="18" charset="0"/>
              </a:rPr>
              <a:t> needed to initiate </a:t>
            </a:r>
            <a:r>
              <a:rPr lang="en-US" sz="3100" dirty="0" err="1" smtClean="0">
                <a:latin typeface="Times New Roman" pitchFamily="18" charset="0"/>
                <a:cs typeface="Times New Roman" pitchFamily="18" charset="0"/>
              </a:rPr>
              <a:t>pyrogenicity</a:t>
            </a:r>
            <a:r>
              <a:rPr lang="en-US" sz="3100" dirty="0" smtClean="0">
                <a:latin typeface="Times New Roman" pitchFamily="18" charset="0"/>
                <a:cs typeface="Times New Roman" pitchFamily="18" charset="0"/>
              </a:rPr>
              <a:t> in humans and rabbits is about 1ng/kg.</a:t>
            </a:r>
          </a:p>
          <a:p>
            <a:pPr marL="285750" indent="-285750" algn="just">
              <a:buClr>
                <a:schemeClr val="tx1"/>
              </a:buClr>
              <a:buFont typeface="Wingdings" pitchFamily="2" charset="2"/>
              <a:buChar char="Ø"/>
            </a:pPr>
            <a:r>
              <a:rPr lang="en-US" sz="3100" dirty="0" smtClean="0">
                <a:latin typeface="Times New Roman" pitchFamily="18" charset="0"/>
                <a:cs typeface="Times New Roman" pitchFamily="18" charset="0"/>
              </a:rPr>
              <a:t>Naturally occurring bacterial </a:t>
            </a:r>
            <a:r>
              <a:rPr lang="en-US" sz="3100" dirty="0" err="1" smtClean="0">
                <a:latin typeface="Times New Roman" pitchFamily="18" charset="0"/>
                <a:cs typeface="Times New Roman" pitchFamily="18" charset="0"/>
              </a:rPr>
              <a:t>endotoxin</a:t>
            </a:r>
            <a:r>
              <a:rPr lang="en-US" sz="3100" dirty="0" smtClean="0">
                <a:latin typeface="Times New Roman" pitchFamily="18" charset="0"/>
                <a:cs typeface="Times New Roman" pitchFamily="18" charset="0"/>
              </a:rPr>
              <a:t> contain the lipid, carbohydrate and protein makeup of the outer cell membrane of gram negative bacteria.</a:t>
            </a:r>
          </a:p>
          <a:p>
            <a:pPr>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r>
              <a:rPr lang="en-US" dirty="0" smtClean="0"/>
              <a:t>Those mechanical pars of the equipments that come in contact with the </a:t>
            </a:r>
            <a:r>
              <a:rPr lang="en-US" dirty="0" err="1" smtClean="0"/>
              <a:t>parenteral</a:t>
            </a:r>
            <a:r>
              <a:rPr lang="en-US" dirty="0" smtClean="0"/>
              <a:t> products should be demountable which enables their easy cleaning and sterilization.</a:t>
            </a:r>
          </a:p>
          <a:p>
            <a:r>
              <a:rPr lang="en-US" dirty="0" smtClean="0"/>
              <a:t>All the apparatus and their carriers being carried to the aseptic areas should be sterilized by suitable methods.</a:t>
            </a:r>
            <a:endParaRPr lang="en-IN" dirty="0"/>
          </a:p>
        </p:txBody>
      </p:sp>
    </p:spTree>
  </p:cSld>
  <p:clrMapOvr>
    <a:masterClrMapping/>
  </p:clrMapOvr>
  <p:transition>
    <p:wipe/>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for aseptic area</a:t>
            </a:r>
            <a:endParaRPr lang="en-IN" dirty="0"/>
          </a:p>
        </p:txBody>
      </p:sp>
      <p:sp>
        <p:nvSpPr>
          <p:cNvPr id="3" name="Content Placeholder 2"/>
          <p:cNvSpPr>
            <a:spLocks noGrp="1"/>
          </p:cNvSpPr>
          <p:nvPr>
            <p:ph idx="1"/>
          </p:nvPr>
        </p:nvSpPr>
        <p:spPr/>
        <p:txBody>
          <a:bodyPr/>
          <a:lstStyle/>
          <a:p>
            <a:r>
              <a:rPr lang="en-US" dirty="0" smtClean="0"/>
              <a:t>Conditions to be maintained in aseptic area are as follows,</a:t>
            </a:r>
          </a:p>
          <a:p>
            <a:pPr marL="514350" indent="-514350">
              <a:buFont typeface="+mj-lt"/>
              <a:buAutoNum type="arabicPeriod"/>
            </a:pPr>
            <a:r>
              <a:rPr lang="en-US" dirty="0" smtClean="0"/>
              <a:t>Environmental control</a:t>
            </a:r>
          </a:p>
          <a:p>
            <a:pPr marL="514350" indent="-514350">
              <a:buFont typeface="+mj-lt"/>
              <a:buAutoNum type="arabicPeriod"/>
            </a:pPr>
            <a:r>
              <a:rPr lang="en-US" dirty="0" smtClean="0"/>
              <a:t>Traffic control</a:t>
            </a:r>
          </a:p>
          <a:p>
            <a:pPr marL="514350" indent="-514350">
              <a:buFont typeface="+mj-lt"/>
              <a:buAutoNum type="arabicPeriod"/>
            </a:pPr>
            <a:r>
              <a:rPr lang="en-US" dirty="0" smtClean="0"/>
              <a:t>General cleaning</a:t>
            </a:r>
          </a:p>
          <a:p>
            <a:pPr marL="514350" indent="-514350">
              <a:buFont typeface="+mj-lt"/>
              <a:buAutoNum type="arabicPeriod"/>
            </a:pPr>
            <a:r>
              <a:rPr lang="en-US" dirty="0" smtClean="0"/>
              <a:t>Clean rooms</a:t>
            </a:r>
          </a:p>
          <a:p>
            <a:pPr marL="514350" indent="-514350">
              <a:buFont typeface="+mj-lt"/>
              <a:buAutoNum type="arabicPeriod"/>
            </a:pPr>
            <a:r>
              <a:rPr lang="en-US" dirty="0" smtClean="0"/>
              <a:t>Cleaning of air</a:t>
            </a:r>
            <a:endParaRPr lang="en-IN" dirty="0"/>
          </a:p>
        </p:txBody>
      </p:sp>
    </p:spTree>
  </p:cSld>
  <p:clrMapOvr>
    <a:masterClrMapping/>
  </p:clrMapOvr>
  <p:transition>
    <p:wipe/>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control</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The environmental control maintained is different for different areas.</a:t>
            </a:r>
          </a:p>
          <a:p>
            <a:r>
              <a:rPr lang="en-US" dirty="0" smtClean="0"/>
              <a:t>Stringent environmental control is required before and during the processing of </a:t>
            </a:r>
            <a:r>
              <a:rPr lang="en-US" dirty="0" err="1" smtClean="0"/>
              <a:t>parenterals</a:t>
            </a:r>
            <a:r>
              <a:rPr lang="en-US" dirty="0" smtClean="0"/>
              <a:t> to assure an area free from contamination and where there is no accumulation of dust particles, lint, viable microorganisms etc.</a:t>
            </a:r>
          </a:p>
          <a:p>
            <a:r>
              <a:rPr lang="en-US" dirty="0" smtClean="0"/>
              <a:t>Production environment is constantly monitored and evaluated to assure that the required aseptic conditions are maintained.</a:t>
            </a:r>
            <a:endParaRPr lang="en-IN" dirty="0"/>
          </a:p>
        </p:txBody>
      </p:sp>
    </p:spTree>
  </p:cSld>
  <p:clrMapOvr>
    <a:masterClrMapping/>
  </p:clrMapOvr>
  <p:transition>
    <p:wipe/>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sp>
        <p:nvSpPr>
          <p:cNvPr id="3" name="Content Placeholder 2"/>
          <p:cNvSpPr>
            <a:spLocks noGrp="1"/>
          </p:cNvSpPr>
          <p:nvPr>
            <p:ph idx="1"/>
          </p:nvPr>
        </p:nvSpPr>
        <p:spPr/>
        <p:txBody>
          <a:bodyPr/>
          <a:lstStyle/>
          <a:p>
            <a:r>
              <a:rPr lang="en-US" dirty="0" smtClean="0"/>
              <a:t>Various evaluation tests are available to evaluate the environmental control.</a:t>
            </a:r>
          </a:p>
          <a:p>
            <a:pPr marL="514350" indent="-514350">
              <a:buFont typeface="+mj-lt"/>
              <a:buAutoNum type="arabicPeriod"/>
            </a:pPr>
            <a:r>
              <a:rPr lang="en-US" dirty="0" smtClean="0"/>
              <a:t>Particle count</a:t>
            </a:r>
          </a:p>
          <a:p>
            <a:pPr marL="514350" indent="-514350">
              <a:buFont typeface="+mj-lt"/>
              <a:buAutoNum type="arabicPeriod"/>
            </a:pPr>
            <a:r>
              <a:rPr lang="en-US" dirty="0" smtClean="0"/>
              <a:t>Slit to agar (STA) sampler</a:t>
            </a:r>
          </a:p>
          <a:p>
            <a:pPr marL="514350" indent="-514350">
              <a:buFont typeface="+mj-lt"/>
              <a:buAutoNum type="arabicPeriod"/>
            </a:pPr>
            <a:r>
              <a:rPr lang="en-US" dirty="0" err="1" smtClean="0"/>
              <a:t>Rodac</a:t>
            </a:r>
            <a:r>
              <a:rPr lang="en-US" dirty="0" smtClean="0"/>
              <a:t> plates</a:t>
            </a:r>
            <a:endParaRPr lang="en-IN" dirty="0"/>
          </a:p>
        </p:txBody>
      </p:sp>
    </p:spTree>
  </p:cSld>
  <p:clrMapOvr>
    <a:masterClrMapping/>
  </p:clrMapOvr>
  <p:transition>
    <p:wipe/>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pic>
        <p:nvPicPr>
          <p:cNvPr id="4" name="Content Placeholder 3" descr="Particlecounter.jpg"/>
          <p:cNvPicPr>
            <a:picLocks noGrp="1" noChangeAspect="1"/>
          </p:cNvPicPr>
          <p:nvPr>
            <p:ph idx="1"/>
          </p:nvPr>
        </p:nvPicPr>
        <p:blipFill>
          <a:blip r:embed="rId2"/>
          <a:stretch>
            <a:fillRect/>
          </a:stretch>
        </p:blipFill>
        <p:spPr>
          <a:xfrm>
            <a:off x="914400" y="1919816"/>
            <a:ext cx="7772400" cy="430106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Contd</a:t>
            </a:r>
            <a:r>
              <a:rPr lang="en-US" dirty="0" smtClean="0"/>
              <a:t>…</a:t>
            </a:r>
            <a:endParaRPr lang="en-IN" dirty="0"/>
          </a:p>
        </p:txBody>
      </p:sp>
      <p:pic>
        <p:nvPicPr>
          <p:cNvPr id="4" name="Content Placeholder 3" descr="Vision_Based_Particle_Counter.jpg"/>
          <p:cNvPicPr>
            <a:picLocks noGrp="1" noChangeAspect="1"/>
          </p:cNvPicPr>
          <p:nvPr>
            <p:ph idx="1"/>
          </p:nvPr>
        </p:nvPicPr>
        <p:blipFill>
          <a:blip r:embed="rId2"/>
          <a:stretch>
            <a:fillRect/>
          </a:stretch>
        </p:blipFill>
        <p:spPr>
          <a:xfrm>
            <a:off x="2671762" y="2455862"/>
            <a:ext cx="4257675" cy="322897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2.Slit to Agar (STA) Sampler</a:t>
            </a:r>
            <a:endParaRPr lang="en-IN" dirty="0"/>
          </a:p>
        </p:txBody>
      </p:sp>
      <p:sp>
        <p:nvSpPr>
          <p:cNvPr id="3" name="Content Placeholder 2"/>
          <p:cNvSpPr>
            <a:spLocks noGrp="1"/>
          </p:cNvSpPr>
          <p:nvPr>
            <p:ph idx="1"/>
          </p:nvPr>
        </p:nvSpPr>
        <p:spPr/>
        <p:txBody>
          <a:bodyPr>
            <a:normAutofit lnSpcReduction="10000"/>
          </a:bodyPr>
          <a:lstStyle/>
          <a:p>
            <a:r>
              <a:rPr lang="en-US" dirty="0" smtClean="0"/>
              <a:t>This device consists of a rotating agar plate comprising of a slit through which measured amount of air is accumulated by applying vacuum.</a:t>
            </a:r>
          </a:p>
          <a:p>
            <a:r>
              <a:rPr lang="en-US" dirty="0" smtClean="0"/>
              <a:t>This air comes in contact with the surface of the agar plate.</a:t>
            </a:r>
          </a:p>
          <a:p>
            <a:r>
              <a:rPr lang="en-US" dirty="0" smtClean="0"/>
              <a:t>Viable microorganisms stick to the surface of the agar plate and start growing in the form of colonies that are counted as colony forming units (CFUs).</a:t>
            </a:r>
            <a:endParaRPr lang="en-IN" dirty="0"/>
          </a:p>
        </p:txBody>
      </p:sp>
    </p:spTree>
  </p:cSld>
  <p:clrMapOvr>
    <a:masterClrMapping/>
  </p:clrMapOvr>
  <p:transition>
    <p:wipe/>
  </p:transition>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Slit to agar sampler</a:t>
            </a:r>
            <a:endParaRPr lang="en-IN" dirty="0"/>
          </a:p>
        </p:txBody>
      </p:sp>
      <p:pic>
        <p:nvPicPr>
          <p:cNvPr id="4" name="Content Placeholder 3" descr="slit to agar sampler.jpg"/>
          <p:cNvPicPr>
            <a:picLocks noGrp="1" noChangeAspect="1"/>
          </p:cNvPicPr>
          <p:nvPr>
            <p:ph idx="1"/>
          </p:nvPr>
        </p:nvPicPr>
        <p:blipFill>
          <a:blip r:embed="rId2"/>
          <a:stretch>
            <a:fillRect/>
          </a:stretch>
        </p:blipFill>
        <p:spPr>
          <a:xfrm>
            <a:off x="1600200" y="1981200"/>
            <a:ext cx="4724400" cy="3962400"/>
          </a:xfrm>
          <a:ln>
            <a:solidFill>
              <a:srgbClr val="FFFF00"/>
            </a:solidFill>
          </a:ln>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3.Rodac plates</a:t>
            </a:r>
            <a:endParaRPr lang="en-IN" dirty="0"/>
          </a:p>
        </p:txBody>
      </p:sp>
      <p:sp>
        <p:nvSpPr>
          <p:cNvPr id="3" name="Content Placeholder 2"/>
          <p:cNvSpPr>
            <a:spLocks noGrp="1"/>
          </p:cNvSpPr>
          <p:nvPr>
            <p:ph idx="1"/>
          </p:nvPr>
        </p:nvSpPr>
        <p:spPr/>
        <p:txBody>
          <a:bodyPr/>
          <a:lstStyle/>
          <a:p>
            <a:r>
              <a:rPr lang="en-US" dirty="0" smtClean="0"/>
              <a:t>These plates consists of nutrient agar with a convex surface which is rolled on the surface to be tested.</a:t>
            </a:r>
          </a:p>
          <a:p>
            <a:r>
              <a:rPr lang="en-US" dirty="0" smtClean="0"/>
              <a:t>Microorganisms stick to the surface of agar following which the plates are incubated.</a:t>
            </a:r>
          </a:p>
          <a:p>
            <a:pPr>
              <a:buNone/>
            </a:pPr>
            <a:endParaRPr lang="en-IN" dirty="0"/>
          </a:p>
        </p:txBody>
      </p:sp>
    </p:spTree>
  </p:cSld>
  <p:clrMapOvr>
    <a:masterClrMapping/>
  </p:clrMapOvr>
  <p:transition>
    <p:wipe/>
  </p:transition>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Rodac</a:t>
            </a:r>
            <a:r>
              <a:rPr lang="en-US" dirty="0" smtClean="0"/>
              <a:t> plates</a:t>
            </a:r>
            <a:endParaRPr lang="en-IN" dirty="0"/>
          </a:p>
        </p:txBody>
      </p:sp>
      <p:pic>
        <p:nvPicPr>
          <p:cNvPr id="4" name="Content Placeholder 3" descr="400_F_49237228_IbiVVU3DNDtfWRQXXONjWFHoJKNO6RKE.jpg"/>
          <p:cNvPicPr>
            <a:picLocks noGrp="1" noChangeAspect="1"/>
          </p:cNvPicPr>
          <p:nvPr>
            <p:ph idx="1"/>
          </p:nvPr>
        </p:nvPicPr>
        <p:blipFill>
          <a:blip r:embed="rId2"/>
          <a:stretch>
            <a:fillRect/>
          </a:stretch>
        </p:blipFill>
        <p:spPr>
          <a:xfrm>
            <a:off x="2260600" y="2374900"/>
            <a:ext cx="5080000" cy="3390900"/>
          </a:xfrm>
          <a:prstGeom prst="rect">
            <a:avLst/>
          </a:prstGeom>
          <a:ln>
            <a:noFill/>
          </a:ln>
          <a:effectLst>
            <a:softEdge rad="112500"/>
          </a:effectLst>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
        <p:nvSpPr>
          <p:cNvPr id="5" name="Rectangle 2"/>
          <p:cNvSpPr>
            <a:spLocks noGrp="1" noChangeArrowheads="1"/>
          </p:cNvSpPr>
          <p:nvPr>
            <p:ph type="title"/>
          </p:nvPr>
        </p:nvSpPr>
        <p:spPr/>
        <p:txBody>
          <a:bodyPr/>
          <a:lstStyle/>
          <a:p>
            <a:pPr>
              <a:defRPr/>
            </a:pPr>
            <a:r>
              <a:rPr lang="en-US" sz="3600" dirty="0" smtClean="0"/>
              <a:t>Sources of pyrogen contamination</a:t>
            </a:r>
          </a:p>
        </p:txBody>
      </p:sp>
      <p:sp>
        <p:nvSpPr>
          <p:cNvPr id="6" name="Rectangle 3"/>
          <p:cNvSpPr>
            <a:spLocks noGrp="1" noChangeArrowheads="1"/>
          </p:cNvSpPr>
          <p:nvPr>
            <p:ph idx="1"/>
          </p:nvPr>
        </p:nvSpPr>
        <p:spPr/>
        <p:txBody>
          <a:bodyPr/>
          <a:lstStyle/>
          <a:p>
            <a:r>
              <a:rPr lang="en-US" dirty="0" smtClean="0"/>
              <a:t>solvent  - possibly the most important source </a:t>
            </a:r>
          </a:p>
          <a:p>
            <a:r>
              <a:rPr lang="en-US" dirty="0" smtClean="0"/>
              <a:t>the medicament</a:t>
            </a:r>
          </a:p>
          <a:p>
            <a:r>
              <a:rPr lang="en-US" dirty="0" smtClean="0"/>
              <a:t>the apparatus</a:t>
            </a:r>
          </a:p>
          <a:p>
            <a:r>
              <a:rPr lang="en-US" dirty="0" smtClean="0"/>
              <a:t>the method of storage between preparation and sterilization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68" decel="100000"/>
                                        <p:tgtEl>
                                          <p:spTgt spid="5"/>
                                        </p:tgtEl>
                                      </p:cBhvr>
                                    </p:animEffect>
                                    <p:animScale>
                                      <p:cBhvr>
                                        <p:cTn id="8" dur="768" decel="100000"/>
                                        <p:tgtEl>
                                          <p:spTgt spid="5"/>
                                        </p:tgtEl>
                                      </p:cBhvr>
                                      <p:from x="10000" y="10000"/>
                                      <p:to x="200000" y="450000"/>
                                    </p:animScale>
                                    <p:animScale>
                                      <p:cBhvr>
                                        <p:cTn id="9" dur="1230" accel="100000" fill="hold">
                                          <p:stCondLst>
                                            <p:cond delay="768"/>
                                          </p:stCondLst>
                                        </p:cTn>
                                        <p:tgtEl>
                                          <p:spTgt spid="5"/>
                                        </p:tgtEl>
                                      </p:cBhvr>
                                      <p:from x="200000" y="450000"/>
                                      <p:to x="100000" y="100000"/>
                                    </p:animScale>
                                    <p:set>
                                      <p:cBhvr>
                                        <p:cTn id="10" dur="768" fill="hold"/>
                                        <p:tgtEl>
                                          <p:spTgt spid="5"/>
                                        </p:tgtEl>
                                        <p:attrNameLst>
                                          <p:attrName>ppt_x</p:attrName>
                                        </p:attrNameLst>
                                      </p:cBhvr>
                                      <p:to>
                                        <p:strVal val="(0.5)"/>
                                      </p:to>
                                    </p:set>
                                    <p:anim from="(0.5)" to="(#ppt_x)" calcmode="lin" valueType="num">
                                      <p:cBhvr>
                                        <p:cTn id="11" dur="1230" accel="100000" fill="hold">
                                          <p:stCondLst>
                                            <p:cond delay="768"/>
                                          </p:stCondLst>
                                        </p:cTn>
                                        <p:tgtEl>
                                          <p:spTgt spid="5"/>
                                        </p:tgtEl>
                                        <p:attrNameLst>
                                          <p:attrName>ppt_x</p:attrName>
                                        </p:attrNameLst>
                                      </p:cBhvr>
                                    </p:anim>
                                    <p:set>
                                      <p:cBhvr>
                                        <p:cTn id="12" dur="768" fill="hold"/>
                                        <p:tgtEl>
                                          <p:spTgt spid="5"/>
                                        </p:tgtEl>
                                        <p:attrNameLst>
                                          <p:attrName>ppt_y</p:attrName>
                                        </p:attrNameLst>
                                      </p:cBhvr>
                                      <p:to>
                                        <p:strVal val="(#ppt_y+0.4)"/>
                                      </p:to>
                                    </p:set>
                                    <p:anim from="(#ppt_y+0.4)" to="(#ppt_y)" calcmode="lin" valueType="num">
                                      <p:cBhvr>
                                        <p:cTn id="13" dur="1230" accel="100000" fill="hold">
                                          <p:stCondLst>
                                            <p:cond delay="768"/>
                                          </p:stCondLst>
                                        </p:cTn>
                                        <p:tgtEl>
                                          <p:spTgt spid="5"/>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p:cTn id="18"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6">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p:cTn id="25"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6">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6">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0" fill="hold" grpId="0" nodeType="click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 calcmode="lin" valueType="num">
                                      <p:cBhvr>
                                        <p:cTn id="32" dur="500" fill="hold"/>
                                        <p:tgtEl>
                                          <p:spTgt spid="6">
                                            <p:txEl>
                                              <p:pRg st="2" end="2"/>
                                            </p:txEl>
                                          </p:spTgt>
                                        </p:tgtEl>
                                        <p:attrNameLst>
                                          <p:attrName>ppt_w</p:attrName>
                                        </p:attrNameLst>
                                      </p:cBhvr>
                                      <p:tavLst>
                                        <p:tav tm="0">
                                          <p:val>
                                            <p:fltVal val="0"/>
                                          </p:val>
                                        </p:tav>
                                        <p:tav tm="100000">
                                          <p:val>
                                            <p:strVal val="#ppt_w"/>
                                          </p:val>
                                        </p:tav>
                                      </p:tavLst>
                                    </p:anim>
                                    <p:anim calcmode="lin" valueType="num">
                                      <p:cBhvr>
                                        <p:cTn id="33" dur="500" fill="hold"/>
                                        <p:tgtEl>
                                          <p:spTgt spid="6">
                                            <p:txEl>
                                              <p:pRg st="2" end="2"/>
                                            </p:txEl>
                                          </p:spTgt>
                                        </p:tgtEl>
                                        <p:attrNameLst>
                                          <p:attrName>ppt_h</p:attrName>
                                        </p:attrNameLst>
                                      </p:cBhvr>
                                      <p:tavLst>
                                        <p:tav tm="0">
                                          <p:val>
                                            <p:fltVal val="0"/>
                                          </p:val>
                                        </p:tav>
                                        <p:tav tm="100000">
                                          <p:val>
                                            <p:strVal val="#ppt_h"/>
                                          </p:val>
                                        </p:tav>
                                      </p:tavLst>
                                    </p:anim>
                                    <p:animEffect transition="in" filter="fade">
                                      <p:cBhvr>
                                        <p:cTn id="34" dur="500"/>
                                        <p:tgtEl>
                                          <p:spTgt spid="6">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0" fill="hold" grpId="0" nodeType="clickEffect">
                                  <p:stCondLst>
                                    <p:cond delay="0"/>
                                  </p:stCondLst>
                                  <p:childTnLst>
                                    <p:set>
                                      <p:cBhvr>
                                        <p:cTn id="38" dur="1" fill="hold">
                                          <p:stCondLst>
                                            <p:cond delay="0"/>
                                          </p:stCondLst>
                                        </p:cTn>
                                        <p:tgtEl>
                                          <p:spTgt spid="6">
                                            <p:txEl>
                                              <p:pRg st="3" end="3"/>
                                            </p:txEl>
                                          </p:spTgt>
                                        </p:tgtEl>
                                        <p:attrNameLst>
                                          <p:attrName>style.visibility</p:attrName>
                                        </p:attrNameLst>
                                      </p:cBhvr>
                                      <p:to>
                                        <p:strVal val="visible"/>
                                      </p:to>
                                    </p:set>
                                    <p:anim calcmode="lin" valueType="num">
                                      <p:cBhvr>
                                        <p:cTn id="39" dur="500" fill="hold"/>
                                        <p:tgtEl>
                                          <p:spTgt spid="6">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6">
                                            <p:txEl>
                                              <p:pRg st="3" end="3"/>
                                            </p:txEl>
                                          </p:spTgt>
                                        </p:tgtEl>
                                        <p:attrNameLst>
                                          <p:attrName>ppt_h</p:attrName>
                                        </p:attrNameLst>
                                      </p:cBhvr>
                                      <p:tavLst>
                                        <p:tav tm="0">
                                          <p:val>
                                            <p:fltVal val="0"/>
                                          </p:val>
                                        </p:tav>
                                        <p:tav tm="100000">
                                          <p:val>
                                            <p:strVal val="#ppt_h"/>
                                          </p:val>
                                        </p:tav>
                                      </p:tavLst>
                                    </p:anim>
                                    <p:animEffect transition="in" filter="fade">
                                      <p:cBhvr>
                                        <p:cTn id="41"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Animals and equipment</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
        <p:nvSpPr>
          <p:cNvPr id="5" name="Rectangle 3"/>
          <p:cNvSpPr>
            <a:spLocks noGrp="1" noChangeArrowheads="1"/>
          </p:cNvSpPr>
          <p:nvPr>
            <p:ph idx="1"/>
          </p:nvPr>
        </p:nvSpPr>
        <p:spPr/>
        <p:txBody>
          <a:bodyPr>
            <a:normAutofit/>
          </a:bodyPr>
          <a:lstStyle/>
          <a:p>
            <a:r>
              <a:rPr lang="en-US" sz="2800" dirty="0" smtClean="0"/>
              <a:t>selection of animals (healthy, adult, not less than 1.5 kg)</a:t>
            </a:r>
          </a:p>
          <a:p>
            <a:r>
              <a:rPr lang="en-US" sz="2800" dirty="0" smtClean="0"/>
              <a:t>housing of animals </a:t>
            </a:r>
          </a:p>
          <a:p>
            <a:r>
              <a:rPr lang="en-US" sz="2800" dirty="0" smtClean="0"/>
              <a:t>equipment and material used in test (glassware, syringes, needles)</a:t>
            </a:r>
          </a:p>
          <a:p>
            <a:r>
              <a:rPr lang="en-US" sz="2800" dirty="0" smtClean="0"/>
              <a:t>retaining boxes (comfortable for rabbits as possible)</a:t>
            </a:r>
          </a:p>
          <a:p>
            <a:r>
              <a:rPr lang="en-US" sz="2800" dirty="0" smtClean="0"/>
              <a:t>thermometers (standardized position in rectum, precision of 0.1°C)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p:cTn id="14"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p:cTn id="21"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 calcmode="lin" valueType="num">
                                      <p:cBhvr>
                                        <p:cTn id="28"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5">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 calcmode="lin" valueType="num">
                                      <p:cBhvr>
                                        <p:cTn id="35"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5">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Housing of Rabbits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pic>
        <p:nvPicPr>
          <p:cNvPr id="5" name="Picture 2"/>
          <p:cNvPicPr>
            <a:picLocks noGrp="1" noChangeAspect="1" noChangeArrowheads="1"/>
          </p:cNvPicPr>
          <p:nvPr>
            <p:ph idx="1"/>
          </p:nvPr>
        </p:nvPicPr>
        <p:blipFill>
          <a:blip r:embed="rId2" cstate="print"/>
          <a:srcRect/>
          <a:stretch>
            <a:fillRect/>
          </a:stretch>
        </p:blipFill>
        <p:spPr bwMode="auto">
          <a:xfrm>
            <a:off x="1905000" y="1600200"/>
            <a:ext cx="6400800" cy="4191000"/>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Test</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
        <p:nvSpPr>
          <p:cNvPr id="5" name="Rectangle 3"/>
          <p:cNvSpPr>
            <a:spLocks noGrp="1" noChangeArrowheads="1"/>
          </p:cNvSpPr>
          <p:nvPr>
            <p:ph idx="1"/>
          </p:nvPr>
        </p:nvSpPr>
        <p:spPr/>
        <p:txBody>
          <a:bodyPr/>
          <a:lstStyle/>
          <a:p>
            <a:pPr>
              <a:buNone/>
            </a:pPr>
            <a:endParaRPr lang="en-US" dirty="0" smtClean="0"/>
          </a:p>
          <a:p>
            <a:pPr marL="669925" lvl="1" indent="-325438"/>
            <a:r>
              <a:rPr lang="en-US" dirty="0" smtClean="0"/>
              <a:t>intravenous injection of sterile pyrogen-free saline solution</a:t>
            </a:r>
          </a:p>
          <a:p>
            <a:pPr marL="669925" lvl="1" indent="-325438"/>
            <a:r>
              <a:rPr lang="en-US" dirty="0" smtClean="0"/>
              <a:t>to exclude any animal showing an unusual response to the trauma (shock) of injection</a:t>
            </a:r>
          </a:p>
          <a:p>
            <a:pPr marL="669925" lvl="1" indent="-325438"/>
            <a:r>
              <a:rPr lang="en-US" dirty="0" smtClean="0"/>
              <a:t>any animal showing a temperature variation  greater than 0.6</a:t>
            </a:r>
            <a:r>
              <a:rPr lang="en-US" dirty="0" smtClean="0">
                <a:sym typeface="Symbol" pitchFamily="18" charset="2"/>
              </a:rPr>
              <a:t></a:t>
            </a:r>
            <a:r>
              <a:rPr lang="en-US" dirty="0" smtClean="0"/>
              <a:t>C is not used in the main test</a:t>
            </a:r>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p:cTn id="7"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5">
                                            <p:txEl>
                                              <p:pRg st="1" end="1"/>
                                            </p:txEl>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 calcmode="lin" valueType="num">
                                      <p:cBhvr>
                                        <p:cTn id="12"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5">
                                            <p:txEl>
                                              <p:pRg st="2" end="2"/>
                                            </p:txEl>
                                          </p:spTgt>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 calcmode="lin" valueType="num">
                                      <p:cBhvr>
                                        <p:cTn id="17"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18" dur="5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19"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Test</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
        <p:nvSpPr>
          <p:cNvPr id="5" name="Rectangle 3"/>
          <p:cNvSpPr>
            <a:spLocks noGrp="1" noChangeArrowheads="1"/>
          </p:cNvSpPr>
          <p:nvPr>
            <p:ph idx="1"/>
          </p:nvPr>
        </p:nvSpPr>
        <p:spPr/>
        <p:txBody>
          <a:bodyPr>
            <a:normAutofit fontScale="92500"/>
          </a:bodyPr>
          <a:lstStyle/>
          <a:p>
            <a:pPr>
              <a:buNone/>
            </a:pPr>
            <a:endParaRPr lang="en-US" sz="2400" dirty="0" smtClean="0"/>
          </a:p>
          <a:p>
            <a:pPr marL="669925" lvl="1" indent="-325438"/>
            <a:r>
              <a:rPr lang="en-US" sz="2400" dirty="0" smtClean="0"/>
              <a:t>group of 3 rabbits</a:t>
            </a:r>
          </a:p>
          <a:p>
            <a:pPr marL="669925" lvl="1" indent="-325438"/>
            <a:r>
              <a:rPr lang="en-US" sz="2400" dirty="0" smtClean="0"/>
              <a:t>preparation and injection of the product:</a:t>
            </a:r>
          </a:p>
          <a:p>
            <a:pPr marL="1022350" lvl="2" indent="-350838"/>
            <a:r>
              <a:rPr lang="en-US" dirty="0" smtClean="0"/>
              <a:t>warming the product</a:t>
            </a:r>
          </a:p>
          <a:p>
            <a:pPr marL="1022350" lvl="2" indent="-350838"/>
            <a:r>
              <a:rPr lang="en-US" dirty="0" smtClean="0"/>
              <a:t>dissolving or dilution</a:t>
            </a:r>
          </a:p>
          <a:p>
            <a:pPr marL="1022350" lvl="2" indent="-350838"/>
            <a:r>
              <a:rPr lang="en-US" dirty="0" smtClean="0"/>
              <a:t>duration of injection: not more than 4 min</a:t>
            </a:r>
          </a:p>
          <a:p>
            <a:pPr marL="1022350" lvl="2" indent="-350838"/>
            <a:r>
              <a:rPr lang="en-US" dirty="0" smtClean="0"/>
              <a:t>the injected volume: not less than 0.5 ml per 1 kg and not more than 10 ml per kg of body mass</a:t>
            </a:r>
          </a:p>
          <a:p>
            <a:pPr marL="669925" lvl="1" indent="-325438"/>
            <a:r>
              <a:rPr lang="en-US" sz="2400" dirty="0" smtClean="0"/>
              <a:t>determination of the initial and maximum temperature </a:t>
            </a:r>
          </a:p>
          <a:p>
            <a:pPr marL="1022350" lvl="2" indent="-350838"/>
            <a:r>
              <a:rPr lang="en-US" dirty="0" smtClean="0"/>
              <a:t>all rabbits should have initial T: from 38.0 to 39.8</a:t>
            </a:r>
            <a:r>
              <a:rPr lang="en-US" dirty="0" smtClean="0">
                <a:sym typeface="Symbol" pitchFamily="18" charset="2"/>
              </a:rPr>
              <a:t></a:t>
            </a:r>
            <a:r>
              <a:rPr lang="en-US" dirty="0" smtClean="0"/>
              <a:t>C</a:t>
            </a:r>
          </a:p>
          <a:p>
            <a:pPr marL="1022350" lvl="2" indent="-350838"/>
            <a:r>
              <a:rPr lang="en-US" dirty="0" smtClean="0"/>
              <a:t>the differences in initial T should not differ from one another by more than 1</a:t>
            </a:r>
            <a:r>
              <a:rPr lang="en-US" dirty="0" smtClean="0">
                <a:sym typeface="Symbol" pitchFamily="18" charset="2"/>
              </a:rPr>
              <a:t></a:t>
            </a:r>
            <a:r>
              <a:rPr lang="en-US" dirty="0" smtClean="0"/>
              <a:t>C</a:t>
            </a:r>
            <a:endParaRPr lang="en-US" sz="17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p:cTn id="7"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5">
                                            <p:txEl>
                                              <p:pRg st="1" end="1"/>
                                            </p:txEl>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 calcmode="lin" valueType="num">
                                      <p:cBhvr>
                                        <p:cTn id="12"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5">
                                            <p:txEl>
                                              <p:pRg st="2" end="2"/>
                                            </p:txEl>
                                          </p:spTgt>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 calcmode="lin" valueType="num">
                                      <p:cBhvr>
                                        <p:cTn id="17"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18" dur="5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19" dur="500"/>
                                        <p:tgtEl>
                                          <p:spTgt spid="5">
                                            <p:txEl>
                                              <p:pRg st="3" end="3"/>
                                            </p:txEl>
                                          </p:spTgt>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 calcmode="lin" valueType="num">
                                      <p:cBhvr>
                                        <p:cTn id="22"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23" dur="500" fill="hold"/>
                                        <p:tgtEl>
                                          <p:spTgt spid="5">
                                            <p:txEl>
                                              <p:pRg st="4" end="4"/>
                                            </p:txEl>
                                          </p:spTgt>
                                        </p:tgtEl>
                                        <p:attrNameLst>
                                          <p:attrName>ppt_h</p:attrName>
                                        </p:attrNameLst>
                                      </p:cBhvr>
                                      <p:tavLst>
                                        <p:tav tm="0">
                                          <p:val>
                                            <p:fltVal val="0"/>
                                          </p:val>
                                        </p:tav>
                                        <p:tav tm="100000">
                                          <p:val>
                                            <p:strVal val="#ppt_h"/>
                                          </p:val>
                                        </p:tav>
                                      </p:tavLst>
                                    </p:anim>
                                    <p:animEffect transition="in" filter="fade">
                                      <p:cBhvr>
                                        <p:cTn id="24" dur="500"/>
                                        <p:tgtEl>
                                          <p:spTgt spid="5">
                                            <p:txEl>
                                              <p:pRg st="4" end="4"/>
                                            </p:txEl>
                                          </p:spTgt>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 calcmode="lin" valueType="num">
                                      <p:cBhvr>
                                        <p:cTn id="27" dur="500" fill="hold"/>
                                        <p:tgtEl>
                                          <p:spTgt spid="5">
                                            <p:txEl>
                                              <p:pRg st="5" end="5"/>
                                            </p:txEl>
                                          </p:spTgt>
                                        </p:tgtEl>
                                        <p:attrNameLst>
                                          <p:attrName>ppt_w</p:attrName>
                                        </p:attrNameLst>
                                      </p:cBhvr>
                                      <p:tavLst>
                                        <p:tav tm="0">
                                          <p:val>
                                            <p:fltVal val="0"/>
                                          </p:val>
                                        </p:tav>
                                        <p:tav tm="100000">
                                          <p:val>
                                            <p:strVal val="#ppt_w"/>
                                          </p:val>
                                        </p:tav>
                                      </p:tavLst>
                                    </p:anim>
                                    <p:anim calcmode="lin" valueType="num">
                                      <p:cBhvr>
                                        <p:cTn id="28" dur="500" fill="hold"/>
                                        <p:tgtEl>
                                          <p:spTgt spid="5">
                                            <p:txEl>
                                              <p:pRg st="5" end="5"/>
                                            </p:txEl>
                                          </p:spTgt>
                                        </p:tgtEl>
                                        <p:attrNameLst>
                                          <p:attrName>ppt_h</p:attrName>
                                        </p:attrNameLst>
                                      </p:cBhvr>
                                      <p:tavLst>
                                        <p:tav tm="0">
                                          <p:val>
                                            <p:fltVal val="0"/>
                                          </p:val>
                                        </p:tav>
                                        <p:tav tm="100000">
                                          <p:val>
                                            <p:strVal val="#ppt_h"/>
                                          </p:val>
                                        </p:tav>
                                      </p:tavLst>
                                    </p:anim>
                                    <p:animEffect transition="in" filter="fade">
                                      <p:cBhvr>
                                        <p:cTn id="29" dur="500"/>
                                        <p:tgtEl>
                                          <p:spTgt spid="5">
                                            <p:txEl>
                                              <p:pRg st="5" end="5"/>
                                            </p:txEl>
                                          </p:spTgt>
                                        </p:tgtEl>
                                      </p:cBhvr>
                                    </p:animEffect>
                                  </p:childTnLst>
                                </p:cTn>
                              </p:par>
                              <p:par>
                                <p:cTn id="30" presetID="53" presetClass="entr" presetSubtype="0" fill="hold" grpId="0" nodeType="with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 calcmode="lin" valueType="num">
                                      <p:cBhvr>
                                        <p:cTn id="32" dur="500" fill="hold"/>
                                        <p:tgtEl>
                                          <p:spTgt spid="5">
                                            <p:txEl>
                                              <p:pRg st="6" end="6"/>
                                            </p:txEl>
                                          </p:spTgt>
                                        </p:tgtEl>
                                        <p:attrNameLst>
                                          <p:attrName>ppt_w</p:attrName>
                                        </p:attrNameLst>
                                      </p:cBhvr>
                                      <p:tavLst>
                                        <p:tav tm="0">
                                          <p:val>
                                            <p:fltVal val="0"/>
                                          </p:val>
                                        </p:tav>
                                        <p:tav tm="100000">
                                          <p:val>
                                            <p:strVal val="#ppt_w"/>
                                          </p:val>
                                        </p:tav>
                                      </p:tavLst>
                                    </p:anim>
                                    <p:anim calcmode="lin" valueType="num">
                                      <p:cBhvr>
                                        <p:cTn id="33" dur="500" fill="hold"/>
                                        <p:tgtEl>
                                          <p:spTgt spid="5">
                                            <p:txEl>
                                              <p:pRg st="6" end="6"/>
                                            </p:txEl>
                                          </p:spTgt>
                                        </p:tgtEl>
                                        <p:attrNameLst>
                                          <p:attrName>ppt_h</p:attrName>
                                        </p:attrNameLst>
                                      </p:cBhvr>
                                      <p:tavLst>
                                        <p:tav tm="0">
                                          <p:val>
                                            <p:fltVal val="0"/>
                                          </p:val>
                                        </p:tav>
                                        <p:tav tm="100000">
                                          <p:val>
                                            <p:strVal val="#ppt_h"/>
                                          </p:val>
                                        </p:tav>
                                      </p:tavLst>
                                    </p:anim>
                                    <p:animEffect transition="in" filter="fade">
                                      <p:cBhvr>
                                        <p:cTn id="34" dur="500"/>
                                        <p:tgtEl>
                                          <p:spTgt spid="5">
                                            <p:txEl>
                                              <p:pRg st="6" end="6"/>
                                            </p:txEl>
                                          </p:spTgt>
                                        </p:tgtEl>
                                      </p:cBhvr>
                                    </p:animEffect>
                                  </p:childTnLst>
                                </p:cTn>
                              </p:par>
                              <p:par>
                                <p:cTn id="35" presetID="53" presetClass="entr" presetSubtype="0" fill="hold" grpId="0" nodeType="with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 calcmode="lin" valueType="num">
                                      <p:cBhvr>
                                        <p:cTn id="37" dur="500" fill="hold"/>
                                        <p:tgtEl>
                                          <p:spTgt spid="5">
                                            <p:txEl>
                                              <p:pRg st="7" end="7"/>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7" end="7"/>
                                            </p:txEl>
                                          </p:spTgt>
                                        </p:tgtEl>
                                        <p:attrNameLst>
                                          <p:attrName>ppt_h</p:attrName>
                                        </p:attrNameLst>
                                      </p:cBhvr>
                                      <p:tavLst>
                                        <p:tav tm="0">
                                          <p:val>
                                            <p:fltVal val="0"/>
                                          </p:val>
                                        </p:tav>
                                        <p:tav tm="100000">
                                          <p:val>
                                            <p:strVal val="#ppt_h"/>
                                          </p:val>
                                        </p:tav>
                                      </p:tavLst>
                                    </p:anim>
                                    <p:animEffect transition="in" filter="fade">
                                      <p:cBhvr>
                                        <p:cTn id="39" dur="500"/>
                                        <p:tgtEl>
                                          <p:spTgt spid="5">
                                            <p:txEl>
                                              <p:pRg st="7" end="7"/>
                                            </p:txEl>
                                          </p:spTgt>
                                        </p:tgtEl>
                                      </p:cBhvr>
                                    </p:animEffect>
                                  </p:childTnLst>
                                </p:cTn>
                              </p:par>
                              <p:par>
                                <p:cTn id="40" presetID="53" presetClass="entr" presetSubtype="0" fill="hold" grpId="0" nodeType="withEffect">
                                  <p:stCondLst>
                                    <p:cond delay="0"/>
                                  </p:stCondLst>
                                  <p:childTnLst>
                                    <p:set>
                                      <p:cBhvr>
                                        <p:cTn id="41" dur="1" fill="hold">
                                          <p:stCondLst>
                                            <p:cond delay="0"/>
                                          </p:stCondLst>
                                        </p:cTn>
                                        <p:tgtEl>
                                          <p:spTgt spid="5">
                                            <p:txEl>
                                              <p:pRg st="8" end="8"/>
                                            </p:txEl>
                                          </p:spTgt>
                                        </p:tgtEl>
                                        <p:attrNameLst>
                                          <p:attrName>style.visibility</p:attrName>
                                        </p:attrNameLst>
                                      </p:cBhvr>
                                      <p:to>
                                        <p:strVal val="visible"/>
                                      </p:to>
                                    </p:set>
                                    <p:anim calcmode="lin" valueType="num">
                                      <p:cBhvr>
                                        <p:cTn id="42" dur="500" fill="hold"/>
                                        <p:tgtEl>
                                          <p:spTgt spid="5">
                                            <p:txEl>
                                              <p:pRg st="8" end="8"/>
                                            </p:txEl>
                                          </p:spTgt>
                                        </p:tgtEl>
                                        <p:attrNameLst>
                                          <p:attrName>ppt_w</p:attrName>
                                        </p:attrNameLst>
                                      </p:cBhvr>
                                      <p:tavLst>
                                        <p:tav tm="0">
                                          <p:val>
                                            <p:fltVal val="0"/>
                                          </p:val>
                                        </p:tav>
                                        <p:tav tm="100000">
                                          <p:val>
                                            <p:strVal val="#ppt_w"/>
                                          </p:val>
                                        </p:tav>
                                      </p:tavLst>
                                    </p:anim>
                                    <p:anim calcmode="lin" valueType="num">
                                      <p:cBhvr>
                                        <p:cTn id="43" dur="500" fill="hold"/>
                                        <p:tgtEl>
                                          <p:spTgt spid="5">
                                            <p:txEl>
                                              <p:pRg st="8" end="8"/>
                                            </p:txEl>
                                          </p:spTgt>
                                        </p:tgtEl>
                                        <p:attrNameLst>
                                          <p:attrName>ppt_h</p:attrName>
                                        </p:attrNameLst>
                                      </p:cBhvr>
                                      <p:tavLst>
                                        <p:tav tm="0">
                                          <p:val>
                                            <p:fltVal val="0"/>
                                          </p:val>
                                        </p:tav>
                                        <p:tav tm="100000">
                                          <p:val>
                                            <p:strVal val="#ppt_h"/>
                                          </p:val>
                                        </p:tav>
                                      </p:tavLst>
                                    </p:anim>
                                    <p:animEffect transition="in" filter="fade">
                                      <p:cBhvr>
                                        <p:cTn id="44" dur="500"/>
                                        <p:tgtEl>
                                          <p:spTgt spid="5">
                                            <p:txEl>
                                              <p:pRg st="8" end="8"/>
                                            </p:txEl>
                                          </p:spTgt>
                                        </p:tgtEl>
                                      </p:cBhvr>
                                    </p:animEffect>
                                  </p:childTnLst>
                                </p:cTn>
                              </p:par>
                              <p:par>
                                <p:cTn id="45" presetID="53" presetClass="entr" presetSubtype="0" fill="hold" grpId="0" nodeType="withEffect">
                                  <p:stCondLst>
                                    <p:cond delay="0"/>
                                  </p:stCondLst>
                                  <p:childTnLst>
                                    <p:set>
                                      <p:cBhvr>
                                        <p:cTn id="46" dur="1" fill="hold">
                                          <p:stCondLst>
                                            <p:cond delay="0"/>
                                          </p:stCondLst>
                                        </p:cTn>
                                        <p:tgtEl>
                                          <p:spTgt spid="5">
                                            <p:txEl>
                                              <p:pRg st="9" end="9"/>
                                            </p:txEl>
                                          </p:spTgt>
                                        </p:tgtEl>
                                        <p:attrNameLst>
                                          <p:attrName>style.visibility</p:attrName>
                                        </p:attrNameLst>
                                      </p:cBhvr>
                                      <p:to>
                                        <p:strVal val="visible"/>
                                      </p:to>
                                    </p:set>
                                    <p:anim calcmode="lin" valueType="num">
                                      <p:cBhvr>
                                        <p:cTn id="47" dur="500" fill="hold"/>
                                        <p:tgtEl>
                                          <p:spTgt spid="5">
                                            <p:txEl>
                                              <p:pRg st="9" end="9"/>
                                            </p:txEl>
                                          </p:spTgt>
                                        </p:tgtEl>
                                        <p:attrNameLst>
                                          <p:attrName>ppt_w</p:attrName>
                                        </p:attrNameLst>
                                      </p:cBhvr>
                                      <p:tavLst>
                                        <p:tav tm="0">
                                          <p:val>
                                            <p:fltVal val="0"/>
                                          </p:val>
                                        </p:tav>
                                        <p:tav tm="100000">
                                          <p:val>
                                            <p:strVal val="#ppt_w"/>
                                          </p:val>
                                        </p:tav>
                                      </p:tavLst>
                                    </p:anim>
                                    <p:anim calcmode="lin" valueType="num">
                                      <p:cBhvr>
                                        <p:cTn id="48" dur="500" fill="hold"/>
                                        <p:tgtEl>
                                          <p:spTgt spid="5">
                                            <p:txEl>
                                              <p:pRg st="9" end="9"/>
                                            </p:txEl>
                                          </p:spTgt>
                                        </p:tgtEl>
                                        <p:attrNameLst>
                                          <p:attrName>ppt_h</p:attrName>
                                        </p:attrNameLst>
                                      </p:cBhvr>
                                      <p:tavLst>
                                        <p:tav tm="0">
                                          <p:val>
                                            <p:fltVal val="0"/>
                                          </p:val>
                                        </p:tav>
                                        <p:tav tm="100000">
                                          <p:val>
                                            <p:strVal val="#ppt_h"/>
                                          </p:val>
                                        </p:tav>
                                      </p:tavLst>
                                    </p:anim>
                                    <p:animEffect transition="in" filter="fade">
                                      <p:cBhvr>
                                        <p:cTn id="49"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00" y="381000"/>
            <a:ext cx="8074152" cy="6400800"/>
          </a:xfrm>
        </p:spPr>
        <p:txBody>
          <a:bodyPr>
            <a:normAutofit/>
          </a:bodyPr>
          <a:lstStyle/>
          <a:p>
            <a:r>
              <a:rPr lang="en-US" dirty="0" smtClean="0"/>
              <a:t>                            </a:t>
            </a:r>
            <a:r>
              <a:rPr lang="en-US" sz="1800" dirty="0" smtClean="0">
                <a:latin typeface="Arial" pitchFamily="34" charset="0"/>
                <a:cs typeface="Arial" pitchFamily="34" charset="0"/>
              </a:rPr>
              <a:t>Manufacturing of products</a:t>
            </a:r>
          </a:p>
          <a:p>
            <a:endParaRPr lang="en-US" sz="1800" dirty="0">
              <a:latin typeface="Arial" pitchFamily="34" charset="0"/>
              <a:cs typeface="Arial" pitchFamily="34" charset="0"/>
            </a:endParaRPr>
          </a:p>
          <a:p>
            <a:r>
              <a:rPr lang="en-US" sz="1800" dirty="0" smtClean="0">
                <a:latin typeface="Arial" pitchFamily="34" charset="0"/>
                <a:cs typeface="Arial" pitchFamily="34" charset="0"/>
              </a:rPr>
              <a:t>                               Sterilization of products</a:t>
            </a:r>
          </a:p>
          <a:p>
            <a:endParaRPr lang="en-US" sz="1800" dirty="0">
              <a:latin typeface="Arial" pitchFamily="34" charset="0"/>
              <a:cs typeface="Arial" pitchFamily="34" charset="0"/>
            </a:endParaRPr>
          </a:p>
          <a:p>
            <a:endParaRPr lang="en-US" sz="1800" dirty="0">
              <a:latin typeface="Arial" pitchFamily="34" charset="0"/>
              <a:cs typeface="Arial" pitchFamily="34" charset="0"/>
            </a:endParaRPr>
          </a:p>
          <a:p>
            <a:r>
              <a:rPr lang="en-US" sz="1800" dirty="0" smtClean="0">
                <a:latin typeface="Arial" pitchFamily="34" charset="0"/>
                <a:cs typeface="Arial" pitchFamily="34" charset="0"/>
              </a:rPr>
              <a:t>                                  Online testing</a:t>
            </a:r>
          </a:p>
          <a:p>
            <a:endParaRPr lang="en-US" sz="1800" dirty="0">
              <a:latin typeface="Arial" pitchFamily="34" charset="0"/>
              <a:cs typeface="Arial" pitchFamily="34" charset="0"/>
            </a:endParaRPr>
          </a:p>
          <a:p>
            <a:r>
              <a:rPr lang="en-US" sz="1800" dirty="0" smtClean="0">
                <a:latin typeface="Arial" pitchFamily="34" charset="0"/>
                <a:cs typeface="Arial" pitchFamily="34" charset="0"/>
              </a:rPr>
              <a:t>                              Capping/ outer sealing</a:t>
            </a:r>
          </a:p>
          <a:p>
            <a:endParaRPr lang="en-US" sz="1800" dirty="0">
              <a:latin typeface="Arial" pitchFamily="34" charset="0"/>
              <a:cs typeface="Arial" pitchFamily="34" charset="0"/>
            </a:endParaRPr>
          </a:p>
          <a:p>
            <a:r>
              <a:rPr lang="en-US" sz="1800" dirty="0" smtClean="0">
                <a:latin typeface="Arial" pitchFamily="34" charset="0"/>
                <a:cs typeface="Arial" pitchFamily="34" charset="0"/>
              </a:rPr>
              <a:t>                                     Inspection </a:t>
            </a:r>
          </a:p>
          <a:p>
            <a:endParaRPr lang="en-US" sz="1800" dirty="0">
              <a:latin typeface="Arial" pitchFamily="34" charset="0"/>
              <a:cs typeface="Arial" pitchFamily="34" charset="0"/>
            </a:endParaRPr>
          </a:p>
          <a:p>
            <a:r>
              <a:rPr lang="en-US" sz="1800" dirty="0" smtClean="0">
                <a:latin typeface="Arial" pitchFamily="34" charset="0"/>
                <a:cs typeface="Arial" pitchFamily="34" charset="0"/>
              </a:rPr>
              <a:t>                                    Quarantine</a:t>
            </a:r>
          </a:p>
          <a:p>
            <a:endParaRPr lang="en-US" sz="1800" dirty="0" smtClean="0">
              <a:latin typeface="Arial" pitchFamily="34" charset="0"/>
              <a:cs typeface="Arial" pitchFamily="34" charset="0"/>
            </a:endParaRPr>
          </a:p>
          <a:p>
            <a:r>
              <a:rPr lang="en-US" sz="1800" dirty="0">
                <a:latin typeface="Arial" pitchFamily="34" charset="0"/>
                <a:cs typeface="Arial" pitchFamily="34" charset="0"/>
              </a:rPr>
              <a:t> </a:t>
            </a:r>
            <a:r>
              <a:rPr lang="en-US" sz="1800" dirty="0" smtClean="0">
                <a:latin typeface="Arial" pitchFamily="34" charset="0"/>
                <a:cs typeface="Arial" pitchFamily="34" charset="0"/>
              </a:rPr>
              <a:t>                       Finishing, labeling  and packaging</a:t>
            </a:r>
          </a:p>
          <a:p>
            <a:endParaRPr lang="en-US" sz="1800" dirty="0">
              <a:latin typeface="Arial" pitchFamily="34" charset="0"/>
              <a:cs typeface="Arial" pitchFamily="34" charset="0"/>
            </a:endParaRPr>
          </a:p>
          <a:p>
            <a:r>
              <a:rPr lang="en-US" sz="1800" dirty="0" smtClean="0">
                <a:latin typeface="Arial" pitchFamily="34" charset="0"/>
                <a:cs typeface="Arial" pitchFamily="34" charset="0"/>
              </a:rPr>
              <a:t>                                     warehouse</a:t>
            </a:r>
            <a:endParaRPr lang="en-US" sz="1800" dirty="0">
              <a:latin typeface="Arial" pitchFamily="34" charset="0"/>
              <a:cs typeface="Arial" pitchFamily="34" charset="0"/>
            </a:endParaRPr>
          </a:p>
          <a:p>
            <a:r>
              <a:rPr lang="en-US" sz="1800" dirty="0" smtClean="0">
                <a:latin typeface="Arial" pitchFamily="34" charset="0"/>
                <a:cs typeface="Arial" pitchFamily="34" charset="0"/>
              </a:rPr>
              <a:t>                          </a:t>
            </a:r>
          </a:p>
          <a:p>
            <a:r>
              <a:rPr lang="en-US" sz="1800" dirty="0" smtClean="0">
                <a:latin typeface="Arial" pitchFamily="34" charset="0"/>
                <a:cs typeface="Arial" pitchFamily="34" charset="0"/>
              </a:rPr>
              <a:t>                                        Market</a:t>
            </a:r>
            <a:endParaRPr lang="en-US" sz="1800" dirty="0">
              <a:latin typeface="Arial" pitchFamily="34" charset="0"/>
              <a:cs typeface="Arial" pitchFamily="34" charset="0"/>
            </a:endParaRPr>
          </a:p>
          <a:p>
            <a:r>
              <a:rPr lang="en-US" sz="1800" dirty="0" smtClean="0">
                <a:latin typeface="Arial" pitchFamily="34" charset="0"/>
                <a:cs typeface="Arial" pitchFamily="34" charset="0"/>
              </a:rPr>
              <a:t>                               </a:t>
            </a:r>
            <a:endParaRPr lang="en-US" sz="1800" dirty="0">
              <a:latin typeface="Arial" pitchFamily="34" charset="0"/>
              <a:cs typeface="Arial" pitchFamily="34" charset="0"/>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28600"/>
            <a:ext cx="2884487" cy="2103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3373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1435100" y="1447800"/>
          <a:ext cx="7499352" cy="1381760"/>
        </p:xfrm>
        <a:graphic>
          <a:graphicData uri="http://schemas.openxmlformats.org/drawingml/2006/table">
            <a:tbl>
              <a:tblPr firstRow="1" bandRow="1">
                <a:tableStyleId>{5C22544A-7EE6-4342-B048-85BDC9FD1C3A}</a:tableStyleId>
              </a:tblPr>
              <a:tblGrid>
                <a:gridCol w="1874838"/>
                <a:gridCol w="1874838"/>
                <a:gridCol w="1874838"/>
                <a:gridCol w="1874838"/>
              </a:tblGrid>
              <a:tr h="370840">
                <a:tc>
                  <a:txBody>
                    <a:bodyPr/>
                    <a:lstStyle/>
                    <a:p>
                      <a:r>
                        <a:rPr lang="en-US" dirty="0" smtClean="0"/>
                        <a:t>No. Of Rabbits</a:t>
                      </a:r>
                      <a:endParaRPr lang="en-US" dirty="0"/>
                    </a:p>
                  </a:txBody>
                  <a:tcPr/>
                </a:tc>
                <a:tc>
                  <a:txBody>
                    <a:bodyPr/>
                    <a:lstStyle/>
                    <a:p>
                      <a:r>
                        <a:rPr lang="en-US" dirty="0" smtClean="0"/>
                        <a:t>Individual Temp. rise(</a:t>
                      </a:r>
                      <a:r>
                        <a:rPr lang="en-US" baseline="30000" dirty="0" smtClean="0"/>
                        <a:t>0</a:t>
                      </a:r>
                      <a:r>
                        <a:rPr lang="en-US" dirty="0" smtClean="0"/>
                        <a:t>C)</a:t>
                      </a:r>
                      <a:endParaRPr lang="en-US" dirty="0"/>
                    </a:p>
                  </a:txBody>
                  <a:tcPr/>
                </a:tc>
                <a:tc>
                  <a:txBody>
                    <a:bodyPr/>
                    <a:lstStyle/>
                    <a:p>
                      <a:r>
                        <a:rPr lang="en-US" dirty="0" smtClean="0"/>
                        <a:t>Rise in group(</a:t>
                      </a:r>
                      <a:r>
                        <a:rPr lang="en-US" baseline="30000" dirty="0" smtClean="0"/>
                        <a:t>0</a:t>
                      </a:r>
                      <a:r>
                        <a:rPr lang="en-US" dirty="0" smtClean="0"/>
                        <a:t>C) </a:t>
                      </a:r>
                      <a:endParaRPr lang="en-US" dirty="0"/>
                    </a:p>
                  </a:txBody>
                  <a:tcPr/>
                </a:tc>
                <a:tc>
                  <a:txBody>
                    <a:bodyPr/>
                    <a:lstStyle/>
                    <a:p>
                      <a:r>
                        <a:rPr lang="en-US" dirty="0" smtClean="0"/>
                        <a:t>Inference</a:t>
                      </a:r>
                      <a:endParaRPr lang="en-US" dirty="0"/>
                    </a:p>
                  </a:txBody>
                  <a:tcPr/>
                </a:tc>
              </a:tr>
              <a:tr h="370840">
                <a:tc>
                  <a:txBody>
                    <a:bodyPr/>
                    <a:lstStyle/>
                    <a:p>
                      <a:r>
                        <a:rPr lang="en-US" dirty="0" smtClean="0"/>
                        <a:t>3</a:t>
                      </a:r>
                      <a:endParaRPr lang="en-US" dirty="0"/>
                    </a:p>
                  </a:txBody>
                  <a:tcPr/>
                </a:tc>
                <a:tc>
                  <a:txBody>
                    <a:bodyPr/>
                    <a:lstStyle/>
                    <a:p>
                      <a:r>
                        <a:rPr lang="en-US" dirty="0" smtClean="0"/>
                        <a:t>0.6</a:t>
                      </a:r>
                      <a:endParaRPr lang="en-US" dirty="0"/>
                    </a:p>
                  </a:txBody>
                  <a:tcPr/>
                </a:tc>
                <a:tc>
                  <a:txBody>
                    <a:bodyPr/>
                    <a:lstStyle/>
                    <a:p>
                      <a:r>
                        <a:rPr lang="en-US" dirty="0" smtClean="0"/>
                        <a:t>1.4</a:t>
                      </a:r>
                      <a:endParaRPr lang="en-US" dirty="0"/>
                    </a:p>
                  </a:txBody>
                  <a:tcPr/>
                </a:tc>
                <a:tc>
                  <a:txBody>
                    <a:bodyPr/>
                    <a:lstStyle/>
                    <a:p>
                      <a:r>
                        <a:rPr lang="en-US" dirty="0" smtClean="0"/>
                        <a:t>Pass </a:t>
                      </a:r>
                      <a:endParaRPr lang="en-US" dirty="0"/>
                    </a:p>
                  </a:txBody>
                  <a:tcPr/>
                </a:tc>
              </a:tr>
              <a:tr h="370840">
                <a:tc>
                  <a:txBody>
                    <a:bodyPr/>
                    <a:lstStyle/>
                    <a:p>
                      <a:r>
                        <a:rPr lang="en-US" dirty="0" smtClean="0"/>
                        <a:t>3 +</a:t>
                      </a:r>
                      <a:r>
                        <a:rPr lang="en-US" baseline="0" dirty="0" smtClean="0"/>
                        <a:t> 5 = 8</a:t>
                      </a:r>
                      <a:endParaRPr lang="en-US" dirty="0"/>
                    </a:p>
                  </a:txBody>
                  <a:tcPr/>
                </a:tc>
                <a:tc>
                  <a:txBody>
                    <a:bodyPr/>
                    <a:lstStyle/>
                    <a:p>
                      <a:r>
                        <a:rPr lang="en-US" dirty="0" smtClean="0"/>
                        <a:t>0.6</a:t>
                      </a:r>
                      <a:endParaRPr lang="en-US" dirty="0"/>
                    </a:p>
                  </a:txBody>
                  <a:tcPr/>
                </a:tc>
                <a:tc>
                  <a:txBody>
                    <a:bodyPr/>
                    <a:lstStyle/>
                    <a:p>
                      <a:r>
                        <a:rPr lang="en-US" dirty="0" smtClean="0"/>
                        <a:t>3.7</a:t>
                      </a:r>
                      <a:endParaRPr lang="en-US" dirty="0"/>
                    </a:p>
                  </a:txBody>
                  <a:tcPr/>
                </a:tc>
                <a:tc>
                  <a:txBody>
                    <a:bodyPr/>
                    <a:lstStyle/>
                    <a:p>
                      <a:r>
                        <a:rPr lang="en-US" dirty="0" smtClean="0"/>
                        <a:t>Pass</a:t>
                      </a:r>
                      <a:endParaRPr lang="en-US" dirty="0"/>
                    </a:p>
                  </a:txBody>
                  <a:tcPr/>
                </a:tc>
              </a:tr>
            </a:tbl>
          </a:graphicData>
        </a:graphic>
      </p:graphicFrame>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
        <p:nvSpPr>
          <p:cNvPr id="5" name="Rectangle 2"/>
          <p:cNvSpPr>
            <a:spLocks noGrp="1" noChangeArrowheads="1"/>
          </p:cNvSpPr>
          <p:nvPr>
            <p:ph type="title"/>
          </p:nvPr>
        </p:nvSpPr>
        <p:spPr/>
        <p:txBody>
          <a:bodyPr/>
          <a:lstStyle/>
          <a:p>
            <a:pPr>
              <a:defRPr/>
            </a:pPr>
            <a:r>
              <a:rPr lang="en-US" dirty="0" smtClean="0"/>
              <a:t>The result of pyrogen test: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Sterility Test</a:t>
            </a:r>
            <a:endParaRPr lang="en-US" dirty="0"/>
          </a:p>
        </p:txBody>
      </p:sp>
      <p:sp>
        <p:nvSpPr>
          <p:cNvPr id="3" name="Content Placeholder 2"/>
          <p:cNvSpPr>
            <a:spLocks noGrp="1"/>
          </p:cNvSpPr>
          <p:nvPr>
            <p:ph idx="1"/>
          </p:nvPr>
        </p:nvSpPr>
        <p:spPr/>
        <p:txBody>
          <a:bodyPr>
            <a:normAutofit/>
          </a:bodyPr>
          <a:lstStyle/>
          <a:p>
            <a:r>
              <a:rPr lang="en-US" sz="2800" dirty="0" smtClean="0"/>
              <a:t>Sterility testing attempts to reveal the presence or absence of viable micro-organisms in a sample number of containers taken from batch of product. Based on results obtained from testing the sample a decision is made as to the sterility of the batch.</a:t>
            </a:r>
          </a:p>
          <a:p>
            <a:r>
              <a:rPr lang="en-US" sz="2800" dirty="0" smtClean="0"/>
              <a:t>Sterility testing is made after the product exposition to the one of the possible sterilization procedures</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a:t>
            </a:r>
            <a:endParaRPr lang="en-US" dirty="0"/>
          </a:p>
        </p:txBody>
      </p:sp>
      <p:sp>
        <p:nvSpPr>
          <p:cNvPr id="3" name="Content Placeholder 2"/>
          <p:cNvSpPr>
            <a:spLocks noGrp="1"/>
          </p:cNvSpPr>
          <p:nvPr>
            <p:ph idx="1"/>
          </p:nvPr>
        </p:nvSpPr>
        <p:spPr/>
        <p:txBody>
          <a:bodyPr>
            <a:normAutofit/>
          </a:bodyPr>
          <a:lstStyle/>
          <a:p>
            <a:r>
              <a:rPr lang="en-US" sz="2800" dirty="0" smtClean="0"/>
              <a:t>Sterility test is based on the principle that when microorganisms are supplied with nutrient medium and water, and incubated at favorable temperatures, they multiply. </a:t>
            </a:r>
          </a:p>
          <a:p>
            <a:r>
              <a:rPr lang="en-US" sz="2800" dirty="0" smtClean="0"/>
              <a:t>The presence of micro organisms can be identified by turbidity in the clear medium.</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 Media</a:t>
            </a:r>
            <a:endParaRPr lang="en-US" dirty="0"/>
          </a:p>
        </p:txBody>
      </p:sp>
      <p:sp>
        <p:nvSpPr>
          <p:cNvPr id="3" name="Content Placeholder 2"/>
          <p:cNvSpPr>
            <a:spLocks noGrp="1"/>
          </p:cNvSpPr>
          <p:nvPr>
            <p:ph idx="1"/>
          </p:nvPr>
        </p:nvSpPr>
        <p:spPr/>
        <p:txBody>
          <a:bodyPr/>
          <a:lstStyle/>
          <a:p>
            <a:r>
              <a:rPr lang="en-US" sz="2800" dirty="0" smtClean="0"/>
              <a:t>The culture media used for sterility test must be capable of promoting the growth of a wide range of microorganisms.</a:t>
            </a:r>
          </a:p>
          <a:p>
            <a:r>
              <a:rPr lang="en-US" sz="2800" dirty="0" smtClean="0"/>
              <a:t>Types of media-</a:t>
            </a:r>
          </a:p>
          <a:p>
            <a:pPr>
              <a:buNone/>
            </a:pPr>
            <a:r>
              <a:rPr lang="en-US" sz="2800" dirty="0" smtClean="0"/>
              <a:t>            1. Fluid thioglycollate medium (for anaerobic bacteria).</a:t>
            </a:r>
          </a:p>
          <a:p>
            <a:pPr>
              <a:buNone/>
            </a:pPr>
            <a:r>
              <a:rPr lang="en-US" sz="2800" dirty="0" smtClean="0"/>
              <a:t>            2. Soyabean-casein digest medium (for aerobic bacteria and fungi).</a:t>
            </a:r>
          </a:p>
          <a:p>
            <a:pPr>
              <a:buNone/>
            </a:pPr>
            <a:r>
              <a:rPr lang="en-US" sz="2800" dirty="0" smtClean="0"/>
              <a:t>Incubation of media: 14 days at 30-35</a:t>
            </a:r>
            <a:r>
              <a:rPr lang="en-US" sz="2800" baseline="30000" dirty="0" smtClean="0"/>
              <a:t>0</a:t>
            </a:r>
            <a:r>
              <a:rPr lang="en-US" sz="2800" dirty="0" smtClean="0"/>
              <a:t>C</a:t>
            </a:r>
          </a:p>
          <a:p>
            <a:pPr>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Fluid Thioglycolate Medium</a:t>
            </a:r>
            <a:endParaRPr lang="en-US" dirty="0"/>
          </a:p>
        </p:txBody>
      </p:sp>
      <p:graphicFrame>
        <p:nvGraphicFramePr>
          <p:cNvPr id="5" name="Content Placeholder 4"/>
          <p:cNvGraphicFramePr>
            <a:graphicFrameLocks noGrp="1"/>
          </p:cNvGraphicFramePr>
          <p:nvPr>
            <p:ph idx="1"/>
          </p:nvPr>
        </p:nvGraphicFramePr>
        <p:xfrm>
          <a:off x="1435100" y="1447800"/>
          <a:ext cx="7499350" cy="3708400"/>
        </p:xfrm>
        <a:graphic>
          <a:graphicData uri="http://schemas.openxmlformats.org/drawingml/2006/table">
            <a:tbl>
              <a:tblPr firstRow="1" bandRow="1">
                <a:tableStyleId>{5C22544A-7EE6-4342-B048-85BDC9FD1C3A}</a:tableStyleId>
              </a:tblPr>
              <a:tblGrid>
                <a:gridCol w="3749675"/>
                <a:gridCol w="3749675"/>
              </a:tblGrid>
              <a:tr h="370840">
                <a:tc>
                  <a:txBody>
                    <a:bodyPr/>
                    <a:lstStyle/>
                    <a:p>
                      <a:r>
                        <a:rPr lang="en-US" dirty="0" smtClean="0"/>
                        <a:t>Ingredients</a:t>
                      </a:r>
                      <a:endParaRPr lang="en-US" dirty="0"/>
                    </a:p>
                  </a:txBody>
                  <a:tcPr/>
                </a:tc>
                <a:tc>
                  <a:txBody>
                    <a:bodyPr/>
                    <a:lstStyle/>
                    <a:p>
                      <a:r>
                        <a:rPr lang="en-US" dirty="0" smtClean="0"/>
                        <a:t>Quantity</a:t>
                      </a:r>
                      <a:r>
                        <a:rPr lang="en-US" baseline="0" dirty="0" smtClean="0"/>
                        <a:t> for 1000 ml</a:t>
                      </a:r>
                      <a:endParaRPr lang="en-US" dirty="0"/>
                    </a:p>
                  </a:txBody>
                  <a:tcPr/>
                </a:tc>
              </a:tr>
              <a:tr h="370840">
                <a:tc>
                  <a:txBody>
                    <a:bodyPr/>
                    <a:lstStyle/>
                    <a:p>
                      <a:r>
                        <a:rPr lang="en-US" dirty="0" smtClean="0"/>
                        <a:t>L- cysteine</a:t>
                      </a:r>
                      <a:endParaRPr lang="en-US" dirty="0"/>
                    </a:p>
                  </a:txBody>
                  <a:tcPr/>
                </a:tc>
                <a:tc>
                  <a:txBody>
                    <a:bodyPr/>
                    <a:lstStyle/>
                    <a:p>
                      <a:r>
                        <a:rPr lang="en-US" dirty="0" smtClean="0"/>
                        <a:t>0.5 g</a:t>
                      </a:r>
                      <a:endParaRPr lang="en-US" dirty="0"/>
                    </a:p>
                  </a:txBody>
                  <a:tcPr/>
                </a:tc>
              </a:tr>
              <a:tr h="370840">
                <a:tc>
                  <a:txBody>
                    <a:bodyPr/>
                    <a:lstStyle/>
                    <a:p>
                      <a:r>
                        <a:rPr lang="en-US" dirty="0" smtClean="0"/>
                        <a:t>Sodium chloride</a:t>
                      </a:r>
                      <a:endParaRPr lang="en-US" dirty="0"/>
                    </a:p>
                  </a:txBody>
                  <a:tcPr/>
                </a:tc>
                <a:tc>
                  <a:txBody>
                    <a:bodyPr/>
                    <a:lstStyle/>
                    <a:p>
                      <a:r>
                        <a:rPr lang="en-US" dirty="0" smtClean="0"/>
                        <a:t>2.5 g</a:t>
                      </a:r>
                      <a:endParaRPr lang="en-US" dirty="0"/>
                    </a:p>
                  </a:txBody>
                  <a:tcPr/>
                </a:tc>
              </a:tr>
              <a:tr h="370840">
                <a:tc>
                  <a:txBody>
                    <a:bodyPr/>
                    <a:lstStyle/>
                    <a:p>
                      <a:r>
                        <a:rPr lang="en-US" dirty="0" smtClean="0"/>
                        <a:t>Dextrose</a:t>
                      </a:r>
                      <a:endParaRPr lang="en-US" dirty="0"/>
                    </a:p>
                  </a:txBody>
                  <a:tcPr/>
                </a:tc>
                <a:tc>
                  <a:txBody>
                    <a:bodyPr/>
                    <a:lstStyle/>
                    <a:p>
                      <a:r>
                        <a:rPr lang="en-US" dirty="0" smtClean="0"/>
                        <a:t>5.5 g</a:t>
                      </a:r>
                      <a:endParaRPr lang="en-US" dirty="0"/>
                    </a:p>
                  </a:txBody>
                  <a:tcPr/>
                </a:tc>
              </a:tr>
              <a:tr h="370840">
                <a:tc>
                  <a:txBody>
                    <a:bodyPr/>
                    <a:lstStyle/>
                    <a:p>
                      <a:r>
                        <a:rPr lang="en-US" dirty="0" smtClean="0"/>
                        <a:t>Agar</a:t>
                      </a:r>
                      <a:endParaRPr lang="en-US" dirty="0"/>
                    </a:p>
                  </a:txBody>
                  <a:tcPr/>
                </a:tc>
                <a:tc>
                  <a:txBody>
                    <a:bodyPr/>
                    <a:lstStyle/>
                    <a:p>
                      <a:r>
                        <a:rPr lang="en-US" dirty="0" smtClean="0"/>
                        <a:t>0.75 g</a:t>
                      </a:r>
                      <a:endParaRPr lang="en-US" dirty="0"/>
                    </a:p>
                  </a:txBody>
                  <a:tcPr/>
                </a:tc>
              </a:tr>
              <a:tr h="370840">
                <a:tc>
                  <a:txBody>
                    <a:bodyPr/>
                    <a:lstStyle/>
                    <a:p>
                      <a:r>
                        <a:rPr lang="en-US" dirty="0" smtClean="0"/>
                        <a:t>Yeast extract</a:t>
                      </a:r>
                      <a:endParaRPr lang="en-US" dirty="0"/>
                    </a:p>
                  </a:txBody>
                  <a:tcPr/>
                </a:tc>
                <a:tc>
                  <a:txBody>
                    <a:bodyPr/>
                    <a:lstStyle/>
                    <a:p>
                      <a:r>
                        <a:rPr lang="en-US" dirty="0" smtClean="0"/>
                        <a:t>5.0 g</a:t>
                      </a:r>
                      <a:endParaRPr lang="en-US" dirty="0"/>
                    </a:p>
                  </a:txBody>
                  <a:tcPr/>
                </a:tc>
              </a:tr>
              <a:tr h="370840">
                <a:tc>
                  <a:txBody>
                    <a:bodyPr/>
                    <a:lstStyle/>
                    <a:p>
                      <a:r>
                        <a:rPr lang="en-US" dirty="0" smtClean="0"/>
                        <a:t>Pancreatic digest of casein</a:t>
                      </a:r>
                      <a:endParaRPr lang="en-US" dirty="0"/>
                    </a:p>
                  </a:txBody>
                  <a:tcPr/>
                </a:tc>
                <a:tc>
                  <a:txBody>
                    <a:bodyPr/>
                    <a:lstStyle/>
                    <a:p>
                      <a:r>
                        <a:rPr lang="en-US" dirty="0" smtClean="0"/>
                        <a:t>15.0 g</a:t>
                      </a:r>
                      <a:endParaRPr lang="en-US" dirty="0"/>
                    </a:p>
                  </a:txBody>
                  <a:tcPr/>
                </a:tc>
              </a:tr>
              <a:tr h="370840">
                <a:tc>
                  <a:txBody>
                    <a:bodyPr/>
                    <a:lstStyle/>
                    <a:p>
                      <a:r>
                        <a:rPr lang="en-US" dirty="0" smtClean="0"/>
                        <a:t>Sodium thioglycollate</a:t>
                      </a:r>
                      <a:endParaRPr lang="en-US" dirty="0"/>
                    </a:p>
                  </a:txBody>
                  <a:tcPr/>
                </a:tc>
                <a:tc>
                  <a:txBody>
                    <a:bodyPr/>
                    <a:lstStyle/>
                    <a:p>
                      <a:r>
                        <a:rPr lang="en-US" dirty="0" smtClean="0"/>
                        <a:t>0.5 g</a:t>
                      </a:r>
                      <a:endParaRPr lang="en-US" dirty="0"/>
                    </a:p>
                  </a:txBody>
                  <a:tcPr/>
                </a:tc>
              </a:tr>
              <a:tr h="370840">
                <a:tc>
                  <a:txBody>
                    <a:bodyPr/>
                    <a:lstStyle/>
                    <a:p>
                      <a:r>
                        <a:rPr lang="en-US" dirty="0" smtClean="0"/>
                        <a:t>Resazurin(0.1 % fresh solution)</a:t>
                      </a:r>
                      <a:endParaRPr lang="en-US" dirty="0"/>
                    </a:p>
                  </a:txBody>
                  <a:tcPr/>
                </a:tc>
                <a:tc>
                  <a:txBody>
                    <a:bodyPr/>
                    <a:lstStyle/>
                    <a:p>
                      <a:r>
                        <a:rPr lang="en-US" dirty="0" smtClean="0"/>
                        <a:t>1.0 ml</a:t>
                      </a:r>
                      <a:endParaRPr lang="en-US" dirty="0"/>
                    </a:p>
                  </a:txBody>
                  <a:tcPr/>
                </a:tc>
              </a:tr>
              <a:tr h="370840">
                <a:tc>
                  <a:txBody>
                    <a:bodyPr/>
                    <a:lstStyle/>
                    <a:p>
                      <a:r>
                        <a:rPr lang="en-US" dirty="0" smtClean="0"/>
                        <a:t>Distilled water</a:t>
                      </a:r>
                      <a:endParaRPr lang="en-US" dirty="0"/>
                    </a:p>
                  </a:txBody>
                  <a:tcPr/>
                </a:tc>
                <a:tc>
                  <a:txBody>
                    <a:bodyPr/>
                    <a:lstStyle/>
                    <a:p>
                      <a:r>
                        <a:rPr lang="en-US" dirty="0" smtClean="0"/>
                        <a:t>Upto 1000 ml</a:t>
                      </a:r>
                      <a:endParaRPr lang="en-US" dirty="0"/>
                    </a:p>
                  </a:txBody>
                  <a:tcPr/>
                </a:tc>
              </a:tr>
            </a:tbl>
          </a:graphicData>
        </a:graphic>
      </p:graphicFrame>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Soyabean - Casein Digest Medium</a:t>
            </a:r>
            <a:endParaRPr lang="en-US" dirty="0"/>
          </a:p>
        </p:txBody>
      </p:sp>
      <p:graphicFrame>
        <p:nvGraphicFramePr>
          <p:cNvPr id="5" name="Content Placeholder 4"/>
          <p:cNvGraphicFramePr>
            <a:graphicFrameLocks noGrp="1"/>
          </p:cNvGraphicFramePr>
          <p:nvPr>
            <p:ph idx="1"/>
          </p:nvPr>
        </p:nvGraphicFramePr>
        <p:xfrm>
          <a:off x="1435100" y="1447800"/>
          <a:ext cx="7499350" cy="2595880"/>
        </p:xfrm>
        <a:graphic>
          <a:graphicData uri="http://schemas.openxmlformats.org/drawingml/2006/table">
            <a:tbl>
              <a:tblPr firstRow="1" bandRow="1">
                <a:tableStyleId>{5C22544A-7EE6-4342-B048-85BDC9FD1C3A}</a:tableStyleId>
              </a:tblPr>
              <a:tblGrid>
                <a:gridCol w="3749675"/>
                <a:gridCol w="3749675"/>
              </a:tblGrid>
              <a:tr h="370840">
                <a:tc>
                  <a:txBody>
                    <a:bodyPr/>
                    <a:lstStyle/>
                    <a:p>
                      <a:r>
                        <a:rPr lang="en-US" dirty="0" smtClean="0"/>
                        <a:t>Ingredients</a:t>
                      </a:r>
                      <a:endParaRPr lang="en-US" dirty="0"/>
                    </a:p>
                  </a:txBody>
                  <a:tcPr/>
                </a:tc>
                <a:tc>
                  <a:txBody>
                    <a:bodyPr/>
                    <a:lstStyle/>
                    <a:p>
                      <a:r>
                        <a:rPr lang="en-US" dirty="0" smtClean="0"/>
                        <a:t>Quantity for 1000 ml</a:t>
                      </a:r>
                      <a:endParaRPr lang="en-US" dirty="0"/>
                    </a:p>
                  </a:txBody>
                  <a:tcPr/>
                </a:tc>
              </a:tr>
              <a:tr h="370840">
                <a:tc>
                  <a:txBody>
                    <a:bodyPr/>
                    <a:lstStyle/>
                    <a:p>
                      <a:r>
                        <a:rPr lang="en-US" dirty="0" smtClean="0"/>
                        <a:t>Pancreatic digest of casein</a:t>
                      </a:r>
                      <a:endParaRPr lang="en-US" dirty="0"/>
                    </a:p>
                  </a:txBody>
                  <a:tcPr/>
                </a:tc>
                <a:tc>
                  <a:txBody>
                    <a:bodyPr/>
                    <a:lstStyle/>
                    <a:p>
                      <a:r>
                        <a:rPr lang="en-US" dirty="0" smtClean="0"/>
                        <a:t>17 g</a:t>
                      </a:r>
                      <a:endParaRPr lang="en-US" dirty="0"/>
                    </a:p>
                  </a:txBody>
                  <a:tcPr/>
                </a:tc>
              </a:tr>
              <a:tr h="370840">
                <a:tc>
                  <a:txBody>
                    <a:bodyPr/>
                    <a:lstStyle/>
                    <a:p>
                      <a:r>
                        <a:rPr lang="en-US" dirty="0" smtClean="0"/>
                        <a:t>Peptic digest of soyabean meal</a:t>
                      </a:r>
                      <a:endParaRPr lang="en-US" dirty="0"/>
                    </a:p>
                  </a:txBody>
                  <a:tcPr/>
                </a:tc>
                <a:tc>
                  <a:txBody>
                    <a:bodyPr/>
                    <a:lstStyle/>
                    <a:p>
                      <a:r>
                        <a:rPr lang="en-US" dirty="0" smtClean="0"/>
                        <a:t>3 g</a:t>
                      </a:r>
                      <a:endParaRPr lang="en-US" dirty="0"/>
                    </a:p>
                  </a:txBody>
                  <a:tcPr/>
                </a:tc>
              </a:tr>
              <a:tr h="370840">
                <a:tc>
                  <a:txBody>
                    <a:bodyPr/>
                    <a:lstStyle/>
                    <a:p>
                      <a:r>
                        <a:rPr lang="en-US" dirty="0" smtClean="0"/>
                        <a:t>Sodium chloride</a:t>
                      </a:r>
                      <a:endParaRPr lang="en-US" dirty="0"/>
                    </a:p>
                  </a:txBody>
                  <a:tcPr/>
                </a:tc>
                <a:tc>
                  <a:txBody>
                    <a:bodyPr/>
                    <a:lstStyle/>
                    <a:p>
                      <a:r>
                        <a:rPr lang="en-US" dirty="0" smtClean="0"/>
                        <a:t>5 g</a:t>
                      </a:r>
                      <a:endParaRPr lang="en-US" dirty="0"/>
                    </a:p>
                  </a:txBody>
                  <a:tcPr/>
                </a:tc>
              </a:tr>
              <a:tr h="370840">
                <a:tc>
                  <a:txBody>
                    <a:bodyPr/>
                    <a:lstStyle/>
                    <a:p>
                      <a:r>
                        <a:rPr lang="en-US" dirty="0" smtClean="0"/>
                        <a:t>Dibasic potassium phosphate</a:t>
                      </a:r>
                      <a:endParaRPr lang="en-US" dirty="0"/>
                    </a:p>
                  </a:txBody>
                  <a:tcPr/>
                </a:tc>
                <a:tc>
                  <a:txBody>
                    <a:bodyPr/>
                    <a:lstStyle/>
                    <a:p>
                      <a:r>
                        <a:rPr lang="en-US" dirty="0" smtClean="0"/>
                        <a:t>2.5 g</a:t>
                      </a:r>
                      <a:endParaRPr lang="en-US" dirty="0"/>
                    </a:p>
                  </a:txBody>
                  <a:tcPr/>
                </a:tc>
              </a:tr>
              <a:tr h="370840">
                <a:tc>
                  <a:txBody>
                    <a:bodyPr/>
                    <a:lstStyle/>
                    <a:p>
                      <a:r>
                        <a:rPr lang="en-US" dirty="0" smtClean="0"/>
                        <a:t>Dextrose</a:t>
                      </a:r>
                      <a:endParaRPr lang="en-US" dirty="0"/>
                    </a:p>
                  </a:txBody>
                  <a:tcPr/>
                </a:tc>
                <a:tc>
                  <a:txBody>
                    <a:bodyPr/>
                    <a:lstStyle/>
                    <a:p>
                      <a:r>
                        <a:rPr lang="en-US" dirty="0" smtClean="0"/>
                        <a:t>2.5 g</a:t>
                      </a:r>
                      <a:endParaRPr lang="en-US" dirty="0"/>
                    </a:p>
                  </a:txBody>
                  <a:tcPr/>
                </a:tc>
              </a:tr>
              <a:tr h="370840">
                <a:tc>
                  <a:txBody>
                    <a:bodyPr/>
                    <a:lstStyle/>
                    <a:p>
                      <a:r>
                        <a:rPr lang="en-US" dirty="0" smtClean="0"/>
                        <a:t>Distilled water</a:t>
                      </a:r>
                      <a:endParaRPr lang="en-US" dirty="0"/>
                    </a:p>
                  </a:txBody>
                  <a:tcPr/>
                </a:tc>
                <a:tc>
                  <a:txBody>
                    <a:bodyPr/>
                    <a:lstStyle/>
                    <a:p>
                      <a:r>
                        <a:rPr lang="en-US" dirty="0" smtClean="0"/>
                        <a:t>Upto 1000 ml</a:t>
                      </a:r>
                      <a:endParaRPr lang="en-US" dirty="0"/>
                    </a:p>
                  </a:txBody>
                  <a:tcPr/>
                </a:tc>
              </a:tr>
            </a:tbl>
          </a:graphicData>
        </a:graphic>
      </p:graphicFrame>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Minimum sample size related to batch size</a:t>
            </a:r>
            <a:endParaRPr lang="en-US" dirty="0"/>
          </a:p>
        </p:txBody>
      </p:sp>
      <p:graphicFrame>
        <p:nvGraphicFramePr>
          <p:cNvPr id="5" name="Content Placeholder 4"/>
          <p:cNvGraphicFramePr>
            <a:graphicFrameLocks noGrp="1"/>
          </p:cNvGraphicFramePr>
          <p:nvPr>
            <p:ph idx="1"/>
          </p:nvPr>
        </p:nvGraphicFramePr>
        <p:xfrm>
          <a:off x="1435100" y="1996440"/>
          <a:ext cx="7499350" cy="4023360"/>
        </p:xfrm>
        <a:graphic>
          <a:graphicData uri="http://schemas.openxmlformats.org/drawingml/2006/table">
            <a:tbl>
              <a:tblPr firstRow="1" bandRow="1">
                <a:tableStyleId>{5C22544A-7EE6-4342-B048-85BDC9FD1C3A}</a:tableStyleId>
              </a:tblPr>
              <a:tblGrid>
                <a:gridCol w="3749675"/>
                <a:gridCol w="3749675"/>
              </a:tblGrid>
              <a:tr h="370840">
                <a:tc>
                  <a:txBody>
                    <a:bodyPr/>
                    <a:lstStyle/>
                    <a:p>
                      <a:r>
                        <a:rPr lang="en-US" dirty="0" smtClean="0"/>
                        <a:t>No.</a:t>
                      </a:r>
                      <a:r>
                        <a:rPr lang="en-US" baseline="0" dirty="0" smtClean="0"/>
                        <a:t> of items in the batch</a:t>
                      </a:r>
                      <a:endParaRPr lang="en-US" dirty="0"/>
                    </a:p>
                  </a:txBody>
                  <a:tcPr/>
                </a:tc>
                <a:tc>
                  <a:txBody>
                    <a:bodyPr/>
                    <a:lstStyle/>
                    <a:p>
                      <a:r>
                        <a:rPr lang="en-US" dirty="0" smtClean="0"/>
                        <a:t>Min. no. of item recommended to be tested</a:t>
                      </a:r>
                      <a:endParaRPr lang="en-US" dirty="0"/>
                    </a:p>
                  </a:txBody>
                  <a:tcPr/>
                </a:tc>
              </a:tr>
              <a:tr h="0">
                <a:tc>
                  <a:txBody>
                    <a:bodyPr/>
                    <a:lstStyle/>
                    <a:p>
                      <a:r>
                        <a:rPr lang="en-US" dirty="0" smtClean="0"/>
                        <a:t>Injectable preparations</a:t>
                      </a:r>
                      <a:endParaRPr lang="en-US" dirty="0"/>
                    </a:p>
                  </a:txBody>
                  <a:tcPr/>
                </a:tc>
                <a:tc>
                  <a:txBody>
                    <a:bodyPr/>
                    <a:lstStyle/>
                    <a:p>
                      <a:endParaRPr lang="en-US" dirty="0"/>
                    </a:p>
                  </a:txBody>
                  <a:tcPr/>
                </a:tc>
              </a:tr>
              <a:tr h="273050">
                <a:tc>
                  <a:txBody>
                    <a:bodyPr/>
                    <a:lstStyle/>
                    <a:p>
                      <a:r>
                        <a:rPr lang="en-US" dirty="0" smtClean="0"/>
                        <a:t>          a) </a:t>
                      </a:r>
                      <a:r>
                        <a:rPr lang="en-US" dirty="0" err="1" smtClean="0"/>
                        <a:t>upto</a:t>
                      </a:r>
                      <a:r>
                        <a:rPr lang="en-US" dirty="0" smtClean="0"/>
                        <a:t> 100 containers</a:t>
                      </a:r>
                      <a:endParaRPr lang="en-US" dirty="0"/>
                    </a:p>
                  </a:txBody>
                  <a:tcPr/>
                </a:tc>
                <a:tc>
                  <a:txBody>
                    <a:bodyPr/>
                    <a:lstStyle/>
                    <a:p>
                      <a:r>
                        <a:rPr lang="en-US" dirty="0" smtClean="0"/>
                        <a:t>10% or 4 containers whichever is greater </a:t>
                      </a:r>
                      <a:endParaRPr lang="en-US" dirty="0"/>
                    </a:p>
                  </a:txBody>
                  <a:tcPr/>
                </a:tc>
              </a:tr>
              <a:tr h="180340">
                <a:tc>
                  <a:txBody>
                    <a:bodyPr/>
                    <a:lstStyle/>
                    <a:p>
                      <a:r>
                        <a:rPr lang="en-US" dirty="0" smtClean="0"/>
                        <a:t>          b) 101-500 containers</a:t>
                      </a:r>
                      <a:endParaRPr lang="en-US" dirty="0"/>
                    </a:p>
                  </a:txBody>
                  <a:tcPr/>
                </a:tc>
                <a:tc>
                  <a:txBody>
                    <a:bodyPr/>
                    <a:lstStyle/>
                    <a:p>
                      <a:r>
                        <a:rPr lang="en-US" dirty="0" smtClean="0"/>
                        <a:t>10 containers</a:t>
                      </a:r>
                      <a:endParaRPr lang="en-US" dirty="0"/>
                    </a:p>
                  </a:txBody>
                  <a:tcPr/>
                </a:tc>
              </a:tr>
              <a:tr h="0">
                <a:tc>
                  <a:txBody>
                    <a:bodyPr/>
                    <a:lstStyle/>
                    <a:p>
                      <a:r>
                        <a:rPr lang="en-US" dirty="0" smtClean="0"/>
                        <a:t>          c) &gt; 500 containers</a:t>
                      </a:r>
                      <a:endParaRPr lang="en-US" dirty="0"/>
                    </a:p>
                  </a:txBody>
                  <a:tcPr/>
                </a:tc>
                <a:tc>
                  <a:txBody>
                    <a:bodyPr/>
                    <a:lstStyle/>
                    <a:p>
                      <a:r>
                        <a:rPr lang="en-US" dirty="0" smtClean="0"/>
                        <a:t>2% or 20 containers which ever is less</a:t>
                      </a:r>
                      <a:endParaRPr lang="en-US" dirty="0"/>
                    </a:p>
                  </a:txBody>
                  <a:tcPr/>
                </a:tc>
              </a:tr>
              <a:tr h="640080">
                <a:tc>
                  <a:txBody>
                    <a:bodyPr/>
                    <a:lstStyle/>
                    <a:p>
                      <a:r>
                        <a:rPr lang="en-US" dirty="0" smtClean="0"/>
                        <a:t>Ophthalmic and other non - Injectable</a:t>
                      </a:r>
                      <a:r>
                        <a:rPr lang="en-US" baseline="0" dirty="0" smtClean="0"/>
                        <a:t> preparations</a:t>
                      </a:r>
                      <a:endParaRPr lang="en-US" dirty="0"/>
                    </a:p>
                  </a:txBody>
                  <a:tcPr/>
                </a:tc>
                <a:tc>
                  <a:txBody>
                    <a:bodyPr/>
                    <a:lstStyle/>
                    <a:p>
                      <a:endParaRPr lang="en-US" dirty="0"/>
                    </a:p>
                  </a:txBody>
                  <a:tcPr/>
                </a:tc>
              </a:tr>
              <a:tr h="314960">
                <a:tc>
                  <a:txBody>
                    <a:bodyPr/>
                    <a:lstStyle/>
                    <a:p>
                      <a:r>
                        <a:rPr lang="en-US" dirty="0" smtClean="0"/>
                        <a:t>           a) </a:t>
                      </a:r>
                      <a:r>
                        <a:rPr lang="en-US" dirty="0" err="1" smtClean="0"/>
                        <a:t>upto</a:t>
                      </a:r>
                      <a:r>
                        <a:rPr lang="en-US" dirty="0" smtClean="0"/>
                        <a:t> 20 containers</a:t>
                      </a:r>
                      <a:endParaRPr lang="en-US" dirty="0"/>
                    </a:p>
                  </a:txBody>
                  <a:tcPr/>
                </a:tc>
                <a:tc>
                  <a:txBody>
                    <a:bodyPr/>
                    <a:lstStyle/>
                    <a:p>
                      <a:r>
                        <a:rPr lang="en-US" dirty="0" smtClean="0"/>
                        <a:t>5% or 2 containers whichever is greater</a:t>
                      </a:r>
                      <a:endParaRPr lang="en-US" dirty="0"/>
                    </a:p>
                  </a:txBody>
                  <a:tcPr/>
                </a:tc>
              </a:tr>
              <a:tr h="213360">
                <a:tc>
                  <a:txBody>
                    <a:bodyPr/>
                    <a:lstStyle/>
                    <a:p>
                      <a:r>
                        <a:rPr lang="en-US" dirty="0" smtClean="0"/>
                        <a:t>           b) &gt; 200 containers</a:t>
                      </a:r>
                      <a:endParaRPr lang="en-US" dirty="0"/>
                    </a:p>
                  </a:txBody>
                  <a:tcPr/>
                </a:tc>
                <a:tc>
                  <a:txBody>
                    <a:bodyPr/>
                    <a:lstStyle/>
                    <a:p>
                      <a:r>
                        <a:rPr lang="en-US" dirty="0" smtClean="0"/>
                        <a:t>10 containers</a:t>
                      </a:r>
                      <a:endParaRPr lang="en-US" dirty="0"/>
                    </a:p>
                  </a:txBody>
                  <a:tcPr/>
                </a:tc>
              </a:tr>
            </a:tbl>
          </a:graphicData>
        </a:graphic>
      </p:graphicFrame>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1435100" y="1447800"/>
          <a:ext cx="7499350" cy="4414520"/>
        </p:xfrm>
        <a:graphic>
          <a:graphicData uri="http://schemas.openxmlformats.org/drawingml/2006/table">
            <a:tbl>
              <a:tblPr firstRow="1" bandRow="1">
                <a:tableStyleId>{5C22544A-7EE6-4342-B048-85BDC9FD1C3A}</a:tableStyleId>
              </a:tblPr>
              <a:tblGrid>
                <a:gridCol w="3749675"/>
                <a:gridCol w="3749675"/>
              </a:tblGrid>
              <a:tr h="370840">
                <a:tc>
                  <a:txBody>
                    <a:bodyPr/>
                    <a:lstStyle/>
                    <a:p>
                      <a:r>
                        <a:rPr lang="en-US" dirty="0" smtClean="0"/>
                        <a:t>No of items in the batch</a:t>
                      </a:r>
                      <a:endParaRPr lang="en-US" dirty="0"/>
                    </a:p>
                  </a:txBody>
                  <a:tcPr/>
                </a:tc>
                <a:tc>
                  <a:txBody>
                    <a:bodyPr/>
                    <a:lstStyle/>
                    <a:p>
                      <a:r>
                        <a:rPr lang="en-US" dirty="0" smtClean="0"/>
                        <a:t>Min no. of items recommended to be tested</a:t>
                      </a:r>
                      <a:endParaRPr lang="en-US" dirty="0"/>
                    </a:p>
                  </a:txBody>
                  <a:tcPr/>
                </a:tc>
              </a:tr>
              <a:tr h="370840">
                <a:tc>
                  <a:txBody>
                    <a:bodyPr/>
                    <a:lstStyle/>
                    <a:p>
                      <a:r>
                        <a:rPr lang="en-US" dirty="0" smtClean="0"/>
                        <a:t>Bulk Solids</a:t>
                      </a:r>
                      <a:endParaRPr lang="en-US" dirty="0"/>
                    </a:p>
                  </a:txBody>
                  <a:tcPr/>
                </a:tc>
                <a:tc>
                  <a:txBody>
                    <a:bodyPr/>
                    <a:lstStyle/>
                    <a:p>
                      <a:endParaRPr lang="en-US"/>
                    </a:p>
                  </a:txBody>
                  <a:tcPr/>
                </a:tc>
              </a:tr>
              <a:tr h="370840">
                <a:tc>
                  <a:txBody>
                    <a:bodyPr/>
                    <a:lstStyle/>
                    <a:p>
                      <a:r>
                        <a:rPr lang="en-US" dirty="0" smtClean="0"/>
                        <a:t>          a) &lt;4 containers</a:t>
                      </a:r>
                      <a:endParaRPr lang="en-US" dirty="0"/>
                    </a:p>
                  </a:txBody>
                  <a:tcPr/>
                </a:tc>
                <a:tc>
                  <a:txBody>
                    <a:bodyPr/>
                    <a:lstStyle/>
                    <a:p>
                      <a:r>
                        <a:rPr lang="en-US" dirty="0" smtClean="0"/>
                        <a:t>All containers</a:t>
                      </a:r>
                      <a:endParaRPr lang="en-US" dirty="0"/>
                    </a:p>
                  </a:txBody>
                  <a:tcPr/>
                </a:tc>
              </a:tr>
              <a:tr h="370840">
                <a:tc>
                  <a:txBody>
                    <a:bodyPr/>
                    <a:lstStyle/>
                    <a:p>
                      <a:r>
                        <a:rPr lang="en-US" dirty="0" smtClean="0"/>
                        <a:t>          b) 4 – 50 containers</a:t>
                      </a:r>
                      <a:endParaRPr lang="en-US" dirty="0"/>
                    </a:p>
                  </a:txBody>
                  <a:tcPr/>
                </a:tc>
                <a:tc>
                  <a:txBody>
                    <a:bodyPr/>
                    <a:lstStyle/>
                    <a:p>
                      <a:r>
                        <a:rPr lang="en-US" dirty="0" smtClean="0"/>
                        <a:t>20% or 4 containers whichever is greater</a:t>
                      </a:r>
                      <a:endParaRPr lang="en-US" dirty="0"/>
                    </a:p>
                  </a:txBody>
                  <a:tcPr/>
                </a:tc>
              </a:tr>
              <a:tr h="370840">
                <a:tc>
                  <a:txBody>
                    <a:bodyPr/>
                    <a:lstStyle/>
                    <a:p>
                      <a:r>
                        <a:rPr lang="en-US" dirty="0" smtClean="0"/>
                        <a:t>          c) &gt; 50 containers</a:t>
                      </a:r>
                      <a:endParaRPr lang="en-US" dirty="0"/>
                    </a:p>
                  </a:txBody>
                  <a:tcPr/>
                </a:tc>
                <a:tc>
                  <a:txBody>
                    <a:bodyPr/>
                    <a:lstStyle/>
                    <a:p>
                      <a:r>
                        <a:rPr lang="en-US" dirty="0" smtClean="0"/>
                        <a:t>2% or 20 containers whichever is</a:t>
                      </a:r>
                      <a:r>
                        <a:rPr lang="en-US" baseline="0" dirty="0" smtClean="0"/>
                        <a:t> greater</a:t>
                      </a:r>
                      <a:endParaRPr lang="en-US" dirty="0"/>
                    </a:p>
                  </a:txBody>
                  <a:tcPr/>
                </a:tc>
              </a:tr>
              <a:tr h="370840">
                <a:tc>
                  <a:txBody>
                    <a:bodyPr/>
                    <a:lstStyle/>
                    <a:p>
                      <a:r>
                        <a:rPr lang="en-US" dirty="0" smtClean="0"/>
                        <a:t>Surgical Dressings</a:t>
                      </a:r>
                      <a:endParaRPr lang="en-US" dirty="0"/>
                    </a:p>
                  </a:txBody>
                  <a:tcPr/>
                </a:tc>
                <a:tc>
                  <a:txBody>
                    <a:bodyPr/>
                    <a:lstStyle/>
                    <a:p>
                      <a:endParaRPr lang="en-US"/>
                    </a:p>
                  </a:txBody>
                  <a:tcPr/>
                </a:tc>
              </a:tr>
              <a:tr h="370840">
                <a:tc>
                  <a:txBody>
                    <a:bodyPr/>
                    <a:lstStyle/>
                    <a:p>
                      <a:r>
                        <a:rPr lang="en-US" dirty="0" smtClean="0"/>
                        <a:t>         a)&lt; 100 packages</a:t>
                      </a:r>
                      <a:endParaRPr lang="en-US" dirty="0"/>
                    </a:p>
                  </a:txBody>
                  <a:tcPr/>
                </a:tc>
                <a:tc>
                  <a:txBody>
                    <a:bodyPr/>
                    <a:lstStyle/>
                    <a:p>
                      <a:r>
                        <a:rPr lang="en-US" dirty="0" smtClean="0"/>
                        <a:t>10% or 4 packages whichever is greater</a:t>
                      </a:r>
                      <a:endParaRPr lang="en-US" dirty="0"/>
                    </a:p>
                  </a:txBody>
                  <a:tcPr/>
                </a:tc>
              </a:tr>
              <a:tr h="370840">
                <a:tc>
                  <a:txBody>
                    <a:bodyPr/>
                    <a:lstStyle/>
                    <a:p>
                      <a:r>
                        <a:rPr lang="en-US" dirty="0" smtClean="0"/>
                        <a:t>         b) &gt; 100 but &lt; 500 packages</a:t>
                      </a:r>
                      <a:endParaRPr lang="en-US" dirty="0"/>
                    </a:p>
                  </a:txBody>
                  <a:tcPr/>
                </a:tc>
                <a:tc>
                  <a:txBody>
                    <a:bodyPr/>
                    <a:lstStyle/>
                    <a:p>
                      <a:r>
                        <a:rPr lang="en-US" dirty="0" smtClean="0"/>
                        <a:t>10 packages</a:t>
                      </a:r>
                      <a:endParaRPr lang="en-US" dirty="0"/>
                    </a:p>
                  </a:txBody>
                  <a:tcPr/>
                </a:tc>
              </a:tr>
              <a:tr h="370840">
                <a:tc>
                  <a:txBody>
                    <a:bodyPr/>
                    <a:lstStyle/>
                    <a:p>
                      <a:r>
                        <a:rPr lang="en-US" dirty="0" smtClean="0"/>
                        <a:t>         c) &gt; 500 packages</a:t>
                      </a:r>
                      <a:endParaRPr lang="en-US" dirty="0"/>
                    </a:p>
                  </a:txBody>
                  <a:tcPr/>
                </a:tc>
                <a:tc>
                  <a:txBody>
                    <a:bodyPr/>
                    <a:lstStyle/>
                    <a:p>
                      <a:r>
                        <a:rPr lang="en-US" dirty="0" smtClean="0"/>
                        <a:t>2% or 20 packages whichever is less</a:t>
                      </a:r>
                      <a:endParaRPr lang="en-US" dirty="0"/>
                    </a:p>
                  </a:txBody>
                  <a:tcPr/>
                </a:tc>
              </a:tr>
            </a:tbl>
          </a:graphicData>
        </a:graphic>
      </p:graphicFrame>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injectable preparations</a:t>
            </a:r>
            <a:endParaRPr lang="en-US" dirty="0"/>
          </a:p>
        </p:txBody>
      </p:sp>
      <p:graphicFrame>
        <p:nvGraphicFramePr>
          <p:cNvPr id="5" name="Content Placeholder 4"/>
          <p:cNvGraphicFramePr>
            <a:graphicFrameLocks noGrp="1"/>
          </p:cNvGraphicFramePr>
          <p:nvPr>
            <p:ph idx="1"/>
          </p:nvPr>
        </p:nvGraphicFramePr>
        <p:xfrm>
          <a:off x="1435100" y="1447800"/>
          <a:ext cx="7499350" cy="4348480"/>
        </p:xfrm>
        <a:graphic>
          <a:graphicData uri="http://schemas.openxmlformats.org/drawingml/2006/table">
            <a:tbl>
              <a:tblPr firstRow="1" bandRow="1">
                <a:tableStyleId>{5C22544A-7EE6-4342-B048-85BDC9FD1C3A}</a:tableStyleId>
              </a:tblPr>
              <a:tblGrid>
                <a:gridCol w="3749675"/>
                <a:gridCol w="3749675"/>
              </a:tblGrid>
              <a:tr h="370840">
                <a:tc>
                  <a:txBody>
                    <a:bodyPr/>
                    <a:lstStyle/>
                    <a:p>
                      <a:r>
                        <a:rPr lang="en-US" dirty="0" smtClean="0"/>
                        <a:t>Quantity of each container</a:t>
                      </a:r>
                      <a:endParaRPr lang="en-US" dirty="0"/>
                    </a:p>
                  </a:txBody>
                  <a:tcPr/>
                </a:tc>
                <a:tc>
                  <a:txBody>
                    <a:bodyPr/>
                    <a:lstStyle/>
                    <a:p>
                      <a:r>
                        <a:rPr lang="en-US" dirty="0" smtClean="0"/>
                        <a:t>Min Quantity to be used for each culture medium</a:t>
                      </a:r>
                      <a:endParaRPr lang="en-US" dirty="0"/>
                    </a:p>
                  </a:txBody>
                  <a:tcPr/>
                </a:tc>
              </a:tr>
              <a:tr h="370840">
                <a:tc>
                  <a:txBody>
                    <a:bodyPr/>
                    <a:lstStyle/>
                    <a:p>
                      <a:r>
                        <a:rPr lang="en-US" dirty="0" smtClean="0"/>
                        <a:t>For liquids</a:t>
                      </a:r>
                      <a:endParaRPr lang="en-US" dirty="0"/>
                    </a:p>
                  </a:txBody>
                  <a:tcPr/>
                </a:tc>
                <a:tc>
                  <a:txBody>
                    <a:bodyPr/>
                    <a:lstStyle/>
                    <a:p>
                      <a:endParaRPr lang="en-US"/>
                    </a:p>
                  </a:txBody>
                  <a:tcPr/>
                </a:tc>
              </a:tr>
              <a:tr h="370840">
                <a:tc>
                  <a:txBody>
                    <a:bodyPr/>
                    <a:lstStyle/>
                    <a:p>
                      <a:r>
                        <a:rPr lang="en-US" dirty="0" smtClean="0"/>
                        <a:t>         a) &lt; 1 ml</a:t>
                      </a:r>
                      <a:endParaRPr lang="en-US" dirty="0"/>
                    </a:p>
                  </a:txBody>
                  <a:tcPr/>
                </a:tc>
                <a:tc>
                  <a:txBody>
                    <a:bodyPr/>
                    <a:lstStyle/>
                    <a:p>
                      <a:r>
                        <a:rPr lang="en-US" dirty="0" smtClean="0"/>
                        <a:t>Total contents of a container</a:t>
                      </a:r>
                      <a:endParaRPr lang="en-US" dirty="0"/>
                    </a:p>
                  </a:txBody>
                  <a:tcPr/>
                </a:tc>
              </a:tr>
              <a:tr h="370840">
                <a:tc>
                  <a:txBody>
                    <a:bodyPr/>
                    <a:lstStyle/>
                    <a:p>
                      <a:r>
                        <a:rPr lang="en-US" dirty="0" smtClean="0"/>
                        <a:t>         b) 1 ml – 4 ml</a:t>
                      </a:r>
                      <a:endParaRPr lang="en-US" dirty="0"/>
                    </a:p>
                  </a:txBody>
                  <a:tcPr/>
                </a:tc>
                <a:tc>
                  <a:txBody>
                    <a:bodyPr/>
                    <a:lstStyle/>
                    <a:p>
                      <a:r>
                        <a:rPr lang="en-US" dirty="0" smtClean="0"/>
                        <a:t>Half the contents of a container</a:t>
                      </a:r>
                      <a:endParaRPr lang="en-US" dirty="0"/>
                    </a:p>
                  </a:txBody>
                  <a:tcPr/>
                </a:tc>
              </a:tr>
              <a:tr h="370840">
                <a:tc>
                  <a:txBody>
                    <a:bodyPr/>
                    <a:lstStyle/>
                    <a:p>
                      <a:r>
                        <a:rPr lang="en-US" dirty="0" smtClean="0"/>
                        <a:t>        </a:t>
                      </a:r>
                      <a:r>
                        <a:rPr lang="en-US" baseline="0" dirty="0" smtClean="0"/>
                        <a:t> c) 4 ml – 20 ml</a:t>
                      </a:r>
                      <a:endParaRPr lang="en-US" dirty="0"/>
                    </a:p>
                  </a:txBody>
                  <a:tcPr/>
                </a:tc>
                <a:tc>
                  <a:txBody>
                    <a:bodyPr/>
                    <a:lstStyle/>
                    <a:p>
                      <a:r>
                        <a:rPr lang="en-US" dirty="0" smtClean="0"/>
                        <a:t>2 ml</a:t>
                      </a:r>
                      <a:endParaRPr lang="en-US" dirty="0"/>
                    </a:p>
                  </a:txBody>
                  <a:tcPr/>
                </a:tc>
              </a:tr>
              <a:tr h="370840">
                <a:tc>
                  <a:txBody>
                    <a:bodyPr/>
                    <a:lstStyle/>
                    <a:p>
                      <a:r>
                        <a:rPr lang="en-US" dirty="0" smtClean="0"/>
                        <a:t>         d) 20 – 100 ml</a:t>
                      </a:r>
                      <a:endParaRPr lang="en-US" dirty="0"/>
                    </a:p>
                  </a:txBody>
                  <a:tcPr/>
                </a:tc>
                <a:tc>
                  <a:txBody>
                    <a:bodyPr/>
                    <a:lstStyle/>
                    <a:p>
                      <a:r>
                        <a:rPr lang="en-US" dirty="0" smtClean="0"/>
                        <a:t>10% of contents of a container</a:t>
                      </a:r>
                      <a:endParaRPr lang="en-US" dirty="0"/>
                    </a:p>
                  </a:txBody>
                  <a:tcPr/>
                </a:tc>
              </a:tr>
              <a:tr h="370840">
                <a:tc>
                  <a:txBody>
                    <a:bodyPr/>
                    <a:lstStyle/>
                    <a:p>
                      <a:r>
                        <a:rPr lang="en-US" dirty="0" smtClean="0"/>
                        <a:t>         e) &gt; 100 ml</a:t>
                      </a:r>
                      <a:endParaRPr lang="en-US" dirty="0"/>
                    </a:p>
                  </a:txBody>
                  <a:tcPr/>
                </a:tc>
                <a:tc>
                  <a:txBody>
                    <a:bodyPr/>
                    <a:lstStyle/>
                    <a:p>
                      <a:r>
                        <a:rPr lang="en-US" dirty="0" smtClean="0"/>
                        <a:t>NLT half of the containers</a:t>
                      </a:r>
                      <a:endParaRPr lang="en-US" dirty="0"/>
                    </a:p>
                  </a:txBody>
                  <a:tcPr/>
                </a:tc>
              </a:tr>
              <a:tr h="370840">
                <a:tc>
                  <a:txBody>
                    <a:bodyPr/>
                    <a:lstStyle/>
                    <a:p>
                      <a:r>
                        <a:rPr lang="en-US" dirty="0" smtClean="0"/>
                        <a:t>For solids</a:t>
                      </a:r>
                      <a:endParaRPr lang="en-US" dirty="0"/>
                    </a:p>
                  </a:txBody>
                  <a:tcPr/>
                </a:tc>
                <a:tc>
                  <a:txBody>
                    <a:bodyPr/>
                    <a:lstStyle/>
                    <a:p>
                      <a:endParaRPr lang="en-US" dirty="0"/>
                    </a:p>
                  </a:txBody>
                  <a:tcPr/>
                </a:tc>
              </a:tr>
              <a:tr h="370840">
                <a:tc>
                  <a:txBody>
                    <a:bodyPr/>
                    <a:lstStyle/>
                    <a:p>
                      <a:r>
                        <a:rPr lang="en-US" dirty="0" smtClean="0"/>
                        <a:t>        a) &lt; 50 mg</a:t>
                      </a:r>
                      <a:endParaRPr lang="en-US" dirty="0"/>
                    </a:p>
                  </a:txBody>
                  <a:tcPr/>
                </a:tc>
                <a:tc>
                  <a:txBody>
                    <a:bodyPr/>
                    <a:lstStyle/>
                    <a:p>
                      <a:r>
                        <a:rPr lang="en-US" dirty="0" smtClean="0"/>
                        <a:t>Total contents of a container</a:t>
                      </a:r>
                      <a:endParaRPr lang="en-US" dirty="0"/>
                    </a:p>
                  </a:txBody>
                  <a:tcPr/>
                </a:tc>
              </a:tr>
              <a:tr h="370840">
                <a:tc>
                  <a:txBody>
                    <a:bodyPr/>
                    <a:lstStyle/>
                    <a:p>
                      <a:r>
                        <a:rPr lang="en-US" dirty="0" smtClean="0"/>
                        <a:t>        b) 50 mg – 200 mg</a:t>
                      </a:r>
                      <a:endParaRPr lang="en-US" dirty="0"/>
                    </a:p>
                  </a:txBody>
                  <a:tcPr/>
                </a:tc>
                <a:tc>
                  <a:txBody>
                    <a:bodyPr/>
                    <a:lstStyle/>
                    <a:p>
                      <a:r>
                        <a:rPr lang="en-US" dirty="0" smtClean="0"/>
                        <a:t>Half the contents of a container</a:t>
                      </a:r>
                      <a:endParaRPr lang="en-US" dirty="0"/>
                    </a:p>
                  </a:txBody>
                  <a:tcPr/>
                </a:tc>
              </a:tr>
              <a:tr h="370840">
                <a:tc>
                  <a:txBody>
                    <a:bodyPr/>
                    <a:lstStyle/>
                    <a:p>
                      <a:r>
                        <a:rPr lang="en-US" dirty="0" smtClean="0"/>
                        <a:t>        c) &gt; 200 mg</a:t>
                      </a:r>
                      <a:endParaRPr lang="en-US" dirty="0"/>
                    </a:p>
                  </a:txBody>
                  <a:tcPr/>
                </a:tc>
                <a:tc>
                  <a:txBody>
                    <a:bodyPr/>
                    <a:lstStyle/>
                    <a:p>
                      <a:r>
                        <a:rPr lang="en-US" dirty="0" smtClean="0"/>
                        <a:t>100 mg</a:t>
                      </a:r>
                      <a:endParaRPr lang="en-US" dirty="0"/>
                    </a:p>
                  </a:txBody>
                  <a:tcPr/>
                </a:tc>
              </a:tr>
            </a:tbl>
          </a:graphicData>
        </a:graphic>
      </p:graphicFrame>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methods</a:t>
            </a:r>
            <a:endParaRPr lang="en-US" dirty="0"/>
          </a:p>
        </p:txBody>
      </p:sp>
      <p:sp>
        <p:nvSpPr>
          <p:cNvPr id="3" name="Content Placeholder 2"/>
          <p:cNvSpPr>
            <a:spLocks noGrp="1"/>
          </p:cNvSpPr>
          <p:nvPr>
            <p:ph idx="1"/>
          </p:nvPr>
        </p:nvSpPr>
        <p:spPr/>
        <p:txBody>
          <a:bodyPr/>
          <a:lstStyle/>
          <a:p>
            <a:r>
              <a:rPr lang="en-US" dirty="0" smtClean="0"/>
              <a:t>The test methods for the sterility of the products are:</a:t>
            </a:r>
          </a:p>
          <a:p>
            <a:endParaRPr lang="en-US" dirty="0" smtClean="0"/>
          </a:p>
          <a:p>
            <a:r>
              <a:rPr lang="en-US" dirty="0" smtClean="0"/>
              <a:t>Membrane filtration method</a:t>
            </a:r>
          </a:p>
          <a:p>
            <a:endParaRPr lang="en-US" dirty="0" smtClean="0"/>
          </a:p>
          <a:p>
            <a:r>
              <a:rPr lang="en-US" dirty="0" smtClean="0"/>
              <a:t>Direct inoculation of the culture medium </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Quality Control Tests Of Parenterals</a:t>
            </a:r>
            <a:endParaRPr lang="en-US" sz="3600" dirty="0"/>
          </a:p>
        </p:txBody>
      </p:sp>
      <p:sp>
        <p:nvSpPr>
          <p:cNvPr id="3" name="Content Placeholder 2"/>
          <p:cNvSpPr>
            <a:spLocks noGrp="1"/>
          </p:cNvSpPr>
          <p:nvPr>
            <p:ph idx="1"/>
          </p:nvPr>
        </p:nvSpPr>
        <p:spPr/>
        <p:txBody>
          <a:bodyPr/>
          <a:lstStyle/>
          <a:p>
            <a:r>
              <a:rPr lang="en-US" dirty="0" smtClean="0"/>
              <a:t>Leakage Test</a:t>
            </a:r>
          </a:p>
          <a:p>
            <a:r>
              <a:rPr lang="en-US" dirty="0" smtClean="0"/>
              <a:t>Clarity Test</a:t>
            </a:r>
          </a:p>
          <a:p>
            <a:r>
              <a:rPr lang="en-US" dirty="0" smtClean="0"/>
              <a:t>Pyrogen Test</a:t>
            </a:r>
          </a:p>
          <a:p>
            <a:r>
              <a:rPr lang="en-US" dirty="0" smtClean="0"/>
              <a:t>Sterility Test</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Membrane Filtration Method</a:t>
            </a:r>
            <a:endParaRPr lang="en-US" dirty="0"/>
          </a:p>
        </p:txBody>
      </p:sp>
      <p:sp>
        <p:nvSpPr>
          <p:cNvPr id="3" name="Content Placeholder 2"/>
          <p:cNvSpPr>
            <a:spLocks noGrp="1"/>
          </p:cNvSpPr>
          <p:nvPr>
            <p:ph idx="1"/>
          </p:nvPr>
        </p:nvSpPr>
        <p:spPr/>
        <p:txBody>
          <a:bodyPr/>
          <a:lstStyle/>
          <a:p>
            <a:r>
              <a:rPr lang="en-US" sz="2800" dirty="0" smtClean="0"/>
              <a:t>Appropriate for : </a:t>
            </a:r>
            <a:r>
              <a:rPr lang="en-US" sz="2800" dirty="0" smtClean="0">
                <a:sym typeface="Wingdings" pitchFamily="2" charset="2"/>
              </a:rPr>
              <a:t>(advantage)</a:t>
            </a:r>
            <a:endParaRPr lang="en-US" sz="2800" dirty="0" smtClean="0"/>
          </a:p>
          <a:p>
            <a:pPr lvl="1"/>
            <a:r>
              <a:rPr lang="en-US" dirty="0" smtClean="0"/>
              <a:t>filterable aqueous preparations</a:t>
            </a:r>
          </a:p>
          <a:p>
            <a:pPr lvl="1"/>
            <a:r>
              <a:rPr lang="en-US" dirty="0" smtClean="0"/>
              <a:t>alcoholic preparations </a:t>
            </a:r>
          </a:p>
          <a:p>
            <a:pPr lvl="1"/>
            <a:r>
              <a:rPr lang="en-US" dirty="0" smtClean="0"/>
              <a:t>oily preparations</a:t>
            </a:r>
          </a:p>
          <a:p>
            <a:pPr lvl="1"/>
            <a:r>
              <a:rPr lang="en-US" dirty="0" smtClean="0"/>
              <a:t>preparations miscible with or soluble in aqueous or oily (solvents with no antimicrobial effect)</a:t>
            </a:r>
          </a:p>
          <a:p>
            <a:r>
              <a:rPr lang="en-US" sz="2800" dirty="0" smtClean="0"/>
              <a:t>solutions to be examined must be introduced and filtered under aseptic conditions</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Selection of the filters</a:t>
            </a:r>
            <a:endParaRPr lang="en-US" dirty="0"/>
          </a:p>
        </p:txBody>
      </p:sp>
      <p:sp>
        <p:nvSpPr>
          <p:cNvPr id="3" name="Content Placeholder 2"/>
          <p:cNvSpPr>
            <a:spLocks noGrp="1"/>
          </p:cNvSpPr>
          <p:nvPr>
            <p:ph idx="1"/>
          </p:nvPr>
        </p:nvSpPr>
        <p:spPr/>
        <p:txBody>
          <a:bodyPr/>
          <a:lstStyle/>
          <a:p>
            <a:r>
              <a:rPr lang="en-US" dirty="0" smtClean="0"/>
              <a:t>pore size of 0.45 </a:t>
            </a:r>
            <a:r>
              <a:rPr lang="en-US" dirty="0" smtClean="0">
                <a:sym typeface="Symbol" pitchFamily="18" charset="2"/>
              </a:rPr>
              <a:t></a:t>
            </a:r>
            <a:r>
              <a:rPr lang="en-US" dirty="0" smtClean="0"/>
              <a:t>m</a:t>
            </a:r>
          </a:p>
          <a:p>
            <a:r>
              <a:rPr lang="en-US" dirty="0" smtClean="0"/>
              <a:t>effectiveness established in the retention of micro-organisms</a:t>
            </a:r>
            <a:endParaRPr lang="en-US" sz="3600" dirty="0" smtClean="0"/>
          </a:p>
          <a:p>
            <a:r>
              <a:rPr lang="en-US" dirty="0" smtClean="0"/>
              <a:t>appropriate composition</a:t>
            </a:r>
          </a:p>
          <a:p>
            <a:r>
              <a:rPr lang="en-US" dirty="0" smtClean="0"/>
              <a:t>the size of filter discs is about 50 mm in diameter</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8857" y="1066800"/>
            <a:ext cx="8425543" cy="5638800"/>
          </a:xfrm>
        </p:spPr>
        <p:txBody>
          <a:bodyPr>
            <a:normAutofit/>
          </a:bodyPr>
          <a:lstStyle/>
          <a:p>
            <a:pPr marL="342900" indent="-342900">
              <a:buClr>
                <a:schemeClr val="tx1"/>
              </a:buClr>
              <a:buFont typeface="Wingdings" pitchFamily="2" charset="2"/>
              <a:buChar char="Ø"/>
            </a:pPr>
            <a:endParaRPr lang="en-US" sz="2000" dirty="0">
              <a:latin typeface="Arial" pitchFamily="34" charset="0"/>
              <a:cs typeface="Arial" pitchFamily="34" charset="0"/>
            </a:endParaRPr>
          </a:p>
          <a:p>
            <a:endParaRPr lang="en-US" sz="2000" dirty="0">
              <a:latin typeface="Arial" pitchFamily="34" charset="0"/>
              <a:cs typeface="Arial" pitchFamily="34" charset="0"/>
            </a:endParaRPr>
          </a:p>
        </p:txBody>
      </p:sp>
      <p:sp>
        <p:nvSpPr>
          <p:cNvPr id="2" name="Rectangle 1"/>
          <p:cNvSpPr/>
          <p:nvPr/>
        </p:nvSpPr>
        <p:spPr>
          <a:xfrm>
            <a:off x="0" y="685800"/>
            <a:ext cx="8153400" cy="400110"/>
          </a:xfrm>
          <a:prstGeom prst="rect">
            <a:avLst/>
          </a:prstGeom>
        </p:spPr>
        <p:txBody>
          <a:bodyPr wrap="square">
            <a:spAutoFit/>
          </a:bodyPr>
          <a:lstStyle/>
          <a:p>
            <a:endParaRPr lang="en-US" sz="2000" dirty="0">
              <a:latin typeface="Arial" pitchFamily="34" charset="0"/>
              <a:cs typeface="Arial" pitchFamily="34" charset="0"/>
            </a:endParaRPr>
          </a:p>
        </p:txBody>
      </p:sp>
      <p:sp>
        <p:nvSpPr>
          <p:cNvPr id="4" name="Rectangle 3"/>
          <p:cNvSpPr/>
          <p:nvPr/>
        </p:nvSpPr>
        <p:spPr>
          <a:xfrm>
            <a:off x="0" y="685801"/>
            <a:ext cx="8534400" cy="5940088"/>
          </a:xfrm>
          <a:prstGeom prst="rect">
            <a:avLst/>
          </a:prstGeom>
        </p:spPr>
        <p:txBody>
          <a:bodyPr wrap="square">
            <a:spAutoFit/>
          </a:bodyPr>
          <a:lstStyle/>
          <a:p>
            <a:pPr marL="285750" indent="-285750">
              <a:buClr>
                <a:schemeClr val="tx1"/>
              </a:buClr>
              <a:buFont typeface="Wingdings" pitchFamily="2" charset="2"/>
              <a:buChar char="Ø"/>
            </a:pPr>
            <a:endParaRPr lang="en-US" sz="2000" dirty="0" smtClean="0">
              <a:latin typeface="Arial" pitchFamily="34" charset="0"/>
              <a:cs typeface="Arial" pitchFamily="34" charset="0"/>
            </a:endParaRPr>
          </a:p>
          <a:p>
            <a:pPr marL="342900" indent="-342900">
              <a:buClr>
                <a:schemeClr val="tx1"/>
              </a:buClr>
              <a:buFont typeface="Wingdings" pitchFamily="2" charset="2"/>
              <a:buChar char="Ø"/>
            </a:pPr>
            <a:r>
              <a:rPr lang="en-US" sz="2000" dirty="0" smtClean="0">
                <a:latin typeface="Arial" pitchFamily="34" charset="0"/>
                <a:cs typeface="Arial" pitchFamily="34" charset="0"/>
              </a:rPr>
              <a:t> sterilization of filtration system and membrane filtration of</a:t>
            </a:r>
          </a:p>
          <a:p>
            <a:pPr>
              <a:buClr>
                <a:schemeClr val="tx1"/>
              </a:buClr>
            </a:pPr>
            <a:r>
              <a:rPr lang="en-US" sz="2000" dirty="0" smtClean="0">
                <a:latin typeface="Arial" pitchFamily="34" charset="0"/>
                <a:cs typeface="Arial" pitchFamily="34" charset="0"/>
              </a:rPr>
              <a:t>     examined solution under aseptic conditions.</a:t>
            </a:r>
          </a:p>
          <a:p>
            <a:pPr marL="342900" indent="-342900">
              <a:buClr>
                <a:schemeClr val="tx1"/>
              </a:buClr>
              <a:buFont typeface="Wingdings" pitchFamily="2" charset="2"/>
              <a:buChar char="Ø"/>
            </a:pPr>
            <a:endParaRPr lang="en-US" sz="2000" dirty="0" smtClean="0">
              <a:latin typeface="Arial" pitchFamily="34" charset="0"/>
              <a:cs typeface="Arial" pitchFamily="34" charset="0"/>
            </a:endParaRPr>
          </a:p>
          <a:p>
            <a:endParaRPr lang="en-US" sz="2000" dirty="0" smtClean="0">
              <a:latin typeface="Arial" pitchFamily="34" charset="0"/>
              <a:cs typeface="Arial" pitchFamily="34" charset="0"/>
            </a:endParaRPr>
          </a:p>
          <a:p>
            <a:pPr marL="285750" indent="-285750">
              <a:buClr>
                <a:schemeClr val="tx1"/>
              </a:buClr>
              <a:buFont typeface="Wingdings" pitchFamily="2" charset="2"/>
              <a:buChar char="Ø"/>
            </a:pPr>
            <a:r>
              <a:rPr lang="en-US" sz="2000" dirty="0" smtClean="0">
                <a:latin typeface="Arial" pitchFamily="34" charset="0"/>
                <a:cs typeface="Arial" pitchFamily="34" charset="0"/>
              </a:rPr>
              <a:t>Filtration of the sample through a membrane filter having the nominal size of 0.45µ and a diameter of 47mm.</a:t>
            </a:r>
          </a:p>
          <a:p>
            <a:pPr marL="285750" indent="-285750">
              <a:buClr>
                <a:schemeClr val="tx1"/>
              </a:buClr>
            </a:pPr>
            <a:endParaRPr lang="en-US" sz="2000" dirty="0" smtClean="0">
              <a:latin typeface="Arial" pitchFamily="34" charset="0"/>
              <a:cs typeface="Arial" pitchFamily="34" charset="0"/>
            </a:endParaRPr>
          </a:p>
          <a:p>
            <a:pPr marL="285750" indent="-285750">
              <a:buClr>
                <a:schemeClr val="tx1"/>
              </a:buClr>
              <a:buFont typeface="Wingdings" pitchFamily="2" charset="2"/>
              <a:buChar char="Ø"/>
            </a:pPr>
            <a:r>
              <a:rPr lang="en-US" sz="2000" dirty="0" smtClean="0">
                <a:latin typeface="Arial" pitchFamily="34" charset="0"/>
                <a:cs typeface="Arial" pitchFamily="34" charset="0"/>
              </a:rPr>
              <a:t>After filtration </a:t>
            </a:r>
            <a:r>
              <a:rPr lang="en-US" sz="2000" dirty="0">
                <a:latin typeface="Arial" pitchFamily="34" charset="0"/>
                <a:cs typeface="Arial" pitchFamily="34" charset="0"/>
              </a:rPr>
              <a:t>the membrane is removed aseptically from the metallic holder and divided into two halves.</a:t>
            </a:r>
          </a:p>
          <a:p>
            <a:endParaRPr lang="en-US" sz="2000" dirty="0">
              <a:latin typeface="Arial" pitchFamily="34" charset="0"/>
              <a:cs typeface="Arial" pitchFamily="34" charset="0"/>
            </a:endParaRPr>
          </a:p>
          <a:p>
            <a:pPr marL="285750" indent="-285750">
              <a:buClr>
                <a:schemeClr val="tx1"/>
              </a:buClr>
              <a:buFont typeface="Wingdings" pitchFamily="2" charset="2"/>
              <a:buChar char="Ø"/>
            </a:pPr>
            <a:r>
              <a:rPr lang="en-US" sz="2000" dirty="0">
                <a:latin typeface="Arial" pitchFamily="34" charset="0"/>
                <a:cs typeface="Arial" pitchFamily="34" charset="0"/>
              </a:rPr>
              <a:t>The first half is transferred into 100 ml of culture media meant for fungi and incubated at 20˚ to 25 ˚c for not less than seven days.</a:t>
            </a:r>
          </a:p>
          <a:p>
            <a:endParaRPr lang="en-US" sz="2000" dirty="0">
              <a:latin typeface="Arial" pitchFamily="34" charset="0"/>
              <a:cs typeface="Arial" pitchFamily="34" charset="0"/>
            </a:endParaRPr>
          </a:p>
          <a:p>
            <a:pPr marL="285750" indent="-285750">
              <a:buClr>
                <a:schemeClr val="tx1"/>
              </a:buClr>
              <a:buFont typeface="Wingdings" pitchFamily="2" charset="2"/>
              <a:buChar char="Ø"/>
            </a:pPr>
            <a:r>
              <a:rPr lang="en-US" sz="2000" dirty="0">
                <a:latin typeface="Arial" pitchFamily="34" charset="0"/>
                <a:cs typeface="Arial" pitchFamily="34" charset="0"/>
              </a:rPr>
              <a:t>The other half is transferred into 100ml of fluid thioglycolate medium and incubated at 30 to 35 ˚c for not less than 7 days</a:t>
            </a:r>
            <a:r>
              <a:rPr lang="en-US" sz="2000" dirty="0" smtClean="0">
                <a:latin typeface="Arial" pitchFamily="34" charset="0"/>
                <a:cs typeface="Arial" pitchFamily="34" charset="0"/>
              </a:rPr>
              <a:t>.</a:t>
            </a:r>
          </a:p>
          <a:p>
            <a:pPr marL="285750" indent="-285750">
              <a:buClr>
                <a:schemeClr val="tx1"/>
              </a:buClr>
            </a:pPr>
            <a:endParaRPr lang="en-US" sz="2000" dirty="0" smtClean="0">
              <a:latin typeface="Arial" pitchFamily="34" charset="0"/>
              <a:cs typeface="Arial" pitchFamily="34" charset="0"/>
            </a:endParaRPr>
          </a:p>
          <a:p>
            <a:pPr marL="342900" indent="-342900">
              <a:buClr>
                <a:schemeClr val="tx1"/>
              </a:buClr>
            </a:pPr>
            <a:endParaRPr lang="en-US" sz="2000" dirty="0" smtClean="0">
              <a:latin typeface="Arial" pitchFamily="34" charset="0"/>
              <a:cs typeface="Arial" pitchFamily="34" charset="0"/>
            </a:endParaRPr>
          </a:p>
          <a:p>
            <a:pPr marL="285750" indent="-285750">
              <a:buClr>
                <a:schemeClr val="tx1"/>
              </a:buClr>
              <a:buFont typeface="Wingdings" pitchFamily="2" charset="2"/>
              <a:buChar char="Ø"/>
            </a:pPr>
            <a:endParaRPr lang="en-US" sz="2000" dirty="0">
              <a:latin typeface="Arial" pitchFamily="34" charset="0"/>
              <a:cs typeface="Arial"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67925" y="0"/>
            <a:ext cx="1576075" cy="1828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02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Scheme for sterility test by membrane filtration</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a:p>
        </p:txBody>
      </p:sp>
      <p:pic>
        <p:nvPicPr>
          <p:cNvPr id="5" name="Picture 6"/>
          <p:cNvPicPr>
            <a:picLocks noGrp="1" noChangeAspect="1" noChangeArrowheads="1"/>
          </p:cNvPicPr>
          <p:nvPr>
            <p:ph idx="1"/>
          </p:nvPr>
        </p:nvPicPr>
        <p:blipFill>
          <a:blip r:embed="rId2" cstate="print">
            <a:grayscl/>
          </a:blip>
          <a:srcRect/>
          <a:stretch>
            <a:fillRect/>
          </a:stretch>
        </p:blipFill>
        <p:spPr bwMode="auto">
          <a:xfrm>
            <a:off x="2057400" y="1450470"/>
            <a:ext cx="5867400" cy="4795259"/>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Direct inoculation of the culture medium</a:t>
            </a:r>
            <a:endParaRPr lang="en-US" sz="2800" dirty="0"/>
          </a:p>
        </p:txBody>
      </p:sp>
      <p:sp>
        <p:nvSpPr>
          <p:cNvPr id="3" name="Content Placeholder 2"/>
          <p:cNvSpPr>
            <a:spLocks noGrp="1"/>
          </p:cNvSpPr>
          <p:nvPr>
            <p:ph idx="1"/>
          </p:nvPr>
        </p:nvSpPr>
        <p:spPr/>
        <p:txBody>
          <a:bodyPr/>
          <a:lstStyle/>
          <a:p>
            <a:r>
              <a:rPr lang="en-US" sz="2800" dirty="0" smtClean="0"/>
              <a:t>suitable quantity of the preparation to be examined is transferred directly into the appropriate culture medium </a:t>
            </a:r>
          </a:p>
          <a:p>
            <a:r>
              <a:rPr lang="en-US" sz="2800" dirty="0" smtClean="0"/>
              <a:t>volume of the product is not more than 10% of the volume of the medium </a:t>
            </a:r>
          </a:p>
          <a:p>
            <a:r>
              <a:rPr lang="en-US" sz="2800" dirty="0" smtClean="0"/>
              <a:t>suitable method for aqueous solutions, oily liquids, ointments an creams</a:t>
            </a:r>
          </a:p>
          <a:p>
            <a:pPr>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Scheme for sterility test by direct inoculation method</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a:p>
        </p:txBody>
      </p:sp>
      <p:pic>
        <p:nvPicPr>
          <p:cNvPr id="5" name="Picture 5"/>
          <p:cNvPicPr>
            <a:picLocks noGrp="1" noChangeAspect="1" noChangeArrowheads="1"/>
          </p:cNvPicPr>
          <p:nvPr>
            <p:ph idx="1"/>
          </p:nvPr>
        </p:nvPicPr>
        <p:blipFill>
          <a:blip r:embed="rId2" cstate="print"/>
          <a:srcRect/>
          <a:stretch>
            <a:fillRect/>
          </a:stretch>
        </p:blipFill>
        <p:spPr bwMode="auto">
          <a:xfrm>
            <a:off x="1524000" y="1447800"/>
            <a:ext cx="6858000" cy="5105400"/>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Interpretation of the results</a:t>
            </a:r>
            <a:endParaRPr lang="en-US" dirty="0"/>
          </a:p>
        </p:txBody>
      </p:sp>
      <p:sp>
        <p:nvSpPr>
          <p:cNvPr id="3" name="Content Placeholder 2"/>
          <p:cNvSpPr>
            <a:spLocks noGrp="1"/>
          </p:cNvSpPr>
          <p:nvPr>
            <p:ph idx="1"/>
          </p:nvPr>
        </p:nvSpPr>
        <p:spPr/>
        <p:txBody>
          <a:bodyPr>
            <a:normAutofit fontScale="92500" lnSpcReduction="10000"/>
          </a:bodyPr>
          <a:lstStyle/>
          <a:p>
            <a:r>
              <a:rPr lang="en-US" sz="2400" dirty="0" smtClean="0"/>
              <a:t>The culture media is examined during and after the incubation period to detect the possible microbial growth.</a:t>
            </a:r>
          </a:p>
          <a:p>
            <a:r>
              <a:rPr lang="en-US" sz="2400" dirty="0" smtClean="0"/>
              <a:t>a) the sample passes the test if microbial growth is not found.</a:t>
            </a:r>
          </a:p>
          <a:p>
            <a:r>
              <a:rPr lang="en-US" sz="2400" dirty="0" smtClean="0"/>
              <a:t>b) If microbial growth is present, a retest is performed. If growth absent. Then sample passes the test.</a:t>
            </a:r>
          </a:p>
          <a:p>
            <a:r>
              <a:rPr lang="en-US" sz="2400" dirty="0" smtClean="0"/>
              <a:t>If microbial growth is present in the retest also, identify the organisms.</a:t>
            </a:r>
          </a:p>
          <a:p>
            <a:r>
              <a:rPr lang="en-US" sz="2400" dirty="0" smtClean="0"/>
              <a:t>If same organisms are found as in the first test, then the sample fails the test.</a:t>
            </a:r>
          </a:p>
          <a:p>
            <a:r>
              <a:rPr lang="en-US" sz="2400" dirty="0" smtClean="0"/>
              <a:t>If different organisms are found, retest is performed using twice the number of samples. Passes if microbial growth is not found.</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914400"/>
            <a:ext cx="8610600" cy="3139321"/>
          </a:xfrm>
          <a:prstGeom prst="rect">
            <a:avLst/>
          </a:prstGeom>
        </p:spPr>
        <p:txBody>
          <a:bodyPr wrap="square">
            <a:spAutoFit/>
          </a:bodyPr>
          <a:lstStyle/>
          <a:p>
            <a:r>
              <a:rPr lang="en-US" sz="2000" dirty="0" smtClean="0">
                <a:latin typeface="Arial" pitchFamily="34" charset="0"/>
                <a:cs typeface="Arial" pitchFamily="34" charset="0"/>
              </a:rPr>
              <a:t>    Powdered </a:t>
            </a:r>
            <a:r>
              <a:rPr lang="en-US" sz="2000" dirty="0">
                <a:latin typeface="Arial" pitchFamily="34" charset="0"/>
                <a:cs typeface="Arial" pitchFamily="34" charset="0"/>
              </a:rPr>
              <a:t>glass Test:</a:t>
            </a:r>
          </a:p>
          <a:p>
            <a:pPr marL="285750" indent="-285750">
              <a:buClr>
                <a:schemeClr val="tx1"/>
              </a:buClr>
              <a:buFont typeface="Wingdings" pitchFamily="2" charset="2"/>
              <a:buChar char="Ø"/>
            </a:pPr>
            <a:r>
              <a:rPr lang="en-US" dirty="0">
                <a:latin typeface="Arial" pitchFamily="34" charset="0"/>
                <a:cs typeface="Arial" pitchFamily="34" charset="0"/>
              </a:rPr>
              <a:t>Use crushed glass containers in 250-ml conical flask, add 50 ml high purity water, cap the flask with borosilicate glass </a:t>
            </a:r>
            <a:r>
              <a:rPr lang="en-US" dirty="0" smtClean="0">
                <a:latin typeface="Arial" pitchFamily="34" charset="0"/>
                <a:cs typeface="Arial" pitchFamily="34" charset="0"/>
              </a:rPr>
              <a:t>beaker</a:t>
            </a:r>
          </a:p>
          <a:p>
            <a:pPr marL="285750" indent="-285750">
              <a:buClr>
                <a:schemeClr val="tx1"/>
              </a:buClr>
              <a:buFont typeface="Wingdings" pitchFamily="2" charset="2"/>
              <a:buChar char="Ø"/>
            </a:pPr>
            <a:r>
              <a:rPr lang="en-US" dirty="0" smtClean="0">
                <a:latin typeface="Arial" pitchFamily="34" charset="0"/>
                <a:cs typeface="Arial" pitchFamily="34" charset="0"/>
              </a:rPr>
              <a:t>Place </a:t>
            </a:r>
            <a:r>
              <a:rPr lang="en-US" dirty="0">
                <a:latin typeface="Arial" pitchFamily="34" charset="0"/>
                <a:cs typeface="Arial" pitchFamily="34" charset="0"/>
              </a:rPr>
              <a:t>the containers in the autoclave and close it securely hold temperature </a:t>
            </a:r>
            <a:r>
              <a:rPr lang="en-US" dirty="0" smtClean="0">
                <a:latin typeface="Arial" pitchFamily="34" charset="0"/>
                <a:cs typeface="Arial" pitchFamily="34" charset="0"/>
              </a:rPr>
              <a:t>at 121</a:t>
            </a:r>
            <a:r>
              <a:rPr lang="en-US" baseline="30000" dirty="0" smtClean="0">
                <a:latin typeface="Arial" pitchFamily="34" charset="0"/>
                <a:cs typeface="Arial" pitchFamily="34" charset="0"/>
              </a:rPr>
              <a:t>0</a:t>
            </a:r>
            <a:r>
              <a:rPr lang="en-US" dirty="0" smtClean="0">
                <a:latin typeface="Arial" pitchFamily="34" charset="0"/>
                <a:cs typeface="Arial" pitchFamily="34" charset="0"/>
              </a:rPr>
              <a:t>c±2</a:t>
            </a:r>
            <a:r>
              <a:rPr lang="en-US" baseline="30000" dirty="0" smtClean="0">
                <a:latin typeface="Arial" pitchFamily="34" charset="0"/>
                <a:cs typeface="Arial" pitchFamily="34" charset="0"/>
              </a:rPr>
              <a:t>0</a:t>
            </a:r>
            <a:r>
              <a:rPr lang="en-US" dirty="0" smtClean="0">
                <a:latin typeface="Arial" pitchFamily="34" charset="0"/>
                <a:cs typeface="Arial" pitchFamily="34" charset="0"/>
              </a:rPr>
              <a:t>c for </a:t>
            </a:r>
            <a:r>
              <a:rPr lang="en-US" dirty="0">
                <a:latin typeface="Arial" pitchFamily="34" charset="0"/>
                <a:cs typeface="Arial" pitchFamily="34" charset="0"/>
              </a:rPr>
              <a:t>30 min., counting from the time this temperature is </a:t>
            </a:r>
            <a:r>
              <a:rPr lang="en-US" dirty="0" smtClean="0">
                <a:latin typeface="Arial" pitchFamily="34" charset="0"/>
                <a:cs typeface="Arial" pitchFamily="34" charset="0"/>
              </a:rPr>
              <a:t>reached.</a:t>
            </a:r>
          </a:p>
          <a:p>
            <a:pPr marL="285750" indent="-285750">
              <a:buClr>
                <a:schemeClr val="tx1"/>
              </a:buClr>
              <a:buFont typeface="Wingdings" pitchFamily="2" charset="2"/>
              <a:buChar char="Ø"/>
            </a:pPr>
            <a:r>
              <a:rPr lang="en-US" dirty="0" smtClean="0">
                <a:latin typeface="Arial" pitchFamily="34" charset="0"/>
                <a:cs typeface="Arial" pitchFamily="34" charset="0"/>
              </a:rPr>
              <a:t>cool </a:t>
            </a:r>
            <a:r>
              <a:rPr lang="en-US" dirty="0">
                <a:latin typeface="Arial" pitchFamily="34" charset="0"/>
                <a:cs typeface="Arial" pitchFamily="34" charset="0"/>
              </a:rPr>
              <a:t>the flask, decant the water from the flask into a clean vessel, and wash the residual powdered glass with high purity water, add 5 drops methyl red solution, titrate immediately with 0.02 N sulfuric acid </a:t>
            </a:r>
            <a:r>
              <a:rPr lang="en-US" dirty="0" smtClean="0">
                <a:latin typeface="Arial" pitchFamily="34" charset="0"/>
                <a:cs typeface="Arial" pitchFamily="34" charset="0"/>
              </a:rPr>
              <a:t>.</a:t>
            </a:r>
          </a:p>
          <a:p>
            <a:pPr marL="285750" indent="-285750">
              <a:buClr>
                <a:schemeClr val="tx1"/>
              </a:buClr>
              <a:buFont typeface="Wingdings" pitchFamily="2" charset="2"/>
              <a:buChar char="Ø"/>
            </a:pPr>
            <a:r>
              <a:rPr lang="en-US" dirty="0" smtClean="0">
                <a:latin typeface="Arial" pitchFamily="34" charset="0"/>
                <a:cs typeface="Arial" pitchFamily="34" charset="0"/>
              </a:rPr>
              <a:t>Record </a:t>
            </a:r>
            <a:r>
              <a:rPr lang="en-US" dirty="0">
                <a:latin typeface="Arial" pitchFamily="34" charset="0"/>
                <a:cs typeface="Arial" pitchFamily="34" charset="0"/>
              </a:rPr>
              <a:t>the volume of 0.02N Sulfuric acid used to neutralize the extract from 10 g of the prepared specimen of glass. </a:t>
            </a:r>
          </a:p>
          <a:p>
            <a:r>
              <a:rPr lang="en-US" sz="1600" dirty="0">
                <a:latin typeface="Arial" pitchFamily="34" charset="0"/>
                <a:cs typeface="Arial" pitchFamily="34" charset="0"/>
              </a:rPr>
              <a:t> </a:t>
            </a:r>
          </a:p>
        </p:txBody>
      </p:sp>
      <p:sp>
        <p:nvSpPr>
          <p:cNvPr id="3" name="TextBox 2"/>
          <p:cNvSpPr txBox="1"/>
          <p:nvPr/>
        </p:nvSpPr>
        <p:spPr>
          <a:xfrm>
            <a:off x="2161856" y="285690"/>
            <a:ext cx="5029200" cy="400110"/>
          </a:xfrm>
          <a:prstGeom prst="rect">
            <a:avLst/>
          </a:prstGeom>
          <a:noFill/>
        </p:spPr>
        <p:txBody>
          <a:bodyPr wrap="square" rtlCol="0">
            <a:spAutoFit/>
          </a:bodyPr>
          <a:lstStyle/>
          <a:p>
            <a:r>
              <a:rPr lang="en-US" sz="2000" dirty="0" smtClean="0">
                <a:latin typeface="Arial" pitchFamily="34" charset="0"/>
                <a:cs typeface="Arial" pitchFamily="34" charset="0"/>
              </a:rPr>
              <a:t>Test for packaging containers</a:t>
            </a:r>
            <a:endParaRPr lang="en-US" sz="2000" dirty="0">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663905454"/>
              </p:ext>
            </p:extLst>
          </p:nvPr>
        </p:nvGraphicFramePr>
        <p:xfrm>
          <a:off x="5715000" y="3810000"/>
          <a:ext cx="3149600" cy="2834640"/>
        </p:xfrm>
        <a:graphic>
          <a:graphicData uri="http://schemas.openxmlformats.org/drawingml/2006/table">
            <a:tbl>
              <a:tblPr firstRow="1" bandRow="1">
                <a:tableStyleId>{5C22544A-7EE6-4342-B048-85BDC9FD1C3A}</a:tableStyleId>
              </a:tblPr>
              <a:tblGrid>
                <a:gridCol w="787400"/>
                <a:gridCol w="787400"/>
                <a:gridCol w="787400"/>
                <a:gridCol w="787400"/>
              </a:tblGrid>
              <a:tr h="554906">
                <a:tc>
                  <a:txBody>
                    <a:bodyPr/>
                    <a:lstStyle/>
                    <a:p>
                      <a:r>
                        <a:rPr lang="en-US" sz="1200" dirty="0" smtClean="0">
                          <a:latin typeface="Arial" pitchFamily="34" charset="0"/>
                          <a:cs typeface="Arial" pitchFamily="34" charset="0"/>
                        </a:rPr>
                        <a:t>Type </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Type of test</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Size (ml)</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ml</a:t>
                      </a:r>
                      <a:r>
                        <a:rPr lang="en-US" sz="1200" baseline="0" dirty="0" smtClean="0">
                          <a:latin typeface="Arial" pitchFamily="34" charset="0"/>
                          <a:cs typeface="Arial" pitchFamily="34" charset="0"/>
                        </a:rPr>
                        <a:t> of 0.02N H</a:t>
                      </a:r>
                      <a:r>
                        <a:rPr lang="en-US" sz="1200" baseline="-25000" dirty="0" smtClean="0">
                          <a:latin typeface="Arial" pitchFamily="34" charset="0"/>
                          <a:cs typeface="Arial" pitchFamily="34" charset="0"/>
                        </a:rPr>
                        <a:t>2</a:t>
                      </a:r>
                      <a:r>
                        <a:rPr lang="en-US" sz="1200" baseline="0" dirty="0" smtClean="0">
                          <a:latin typeface="Arial" pitchFamily="34" charset="0"/>
                          <a:cs typeface="Arial" pitchFamily="34" charset="0"/>
                        </a:rPr>
                        <a:t>SO</a:t>
                      </a:r>
                      <a:r>
                        <a:rPr lang="en-US" sz="1200" baseline="-25000" dirty="0" smtClean="0">
                          <a:latin typeface="Arial" pitchFamily="34" charset="0"/>
                          <a:cs typeface="Arial" pitchFamily="34" charset="0"/>
                        </a:rPr>
                        <a:t>4</a:t>
                      </a:r>
                      <a:endParaRPr lang="en-US" sz="1200" dirty="0">
                        <a:latin typeface="Arial" pitchFamily="34" charset="0"/>
                        <a:cs typeface="Arial" pitchFamily="34" charset="0"/>
                      </a:endParaRPr>
                    </a:p>
                  </a:txBody>
                  <a:tcPr/>
                </a:tc>
              </a:tr>
              <a:tr h="396362">
                <a:tc>
                  <a:txBody>
                    <a:bodyPr/>
                    <a:lstStyle/>
                    <a:p>
                      <a:r>
                        <a:rPr lang="en-US" sz="1800" dirty="0" smtClean="0">
                          <a:latin typeface="Arial" pitchFamily="34" charset="0"/>
                          <a:cs typeface="Arial" pitchFamily="34" charset="0"/>
                        </a:rPr>
                        <a:t>ˡ</a:t>
                      </a:r>
                      <a:endParaRPr lang="en-US" sz="18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Powder glass</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All </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1.0</a:t>
                      </a:r>
                      <a:endParaRPr lang="en-US" sz="1200" dirty="0">
                        <a:latin typeface="Arial" pitchFamily="34" charset="0"/>
                        <a:cs typeface="Arial" pitchFamily="34" charset="0"/>
                      </a:endParaRPr>
                    </a:p>
                  </a:txBody>
                  <a:tcPr/>
                </a:tc>
              </a:tr>
              <a:tr h="579120">
                <a:tc>
                  <a:txBody>
                    <a:bodyPr/>
                    <a:lstStyle/>
                    <a:p>
                      <a:r>
                        <a:rPr lang="en-US" sz="1800" dirty="0" smtClean="0">
                          <a:latin typeface="Arial" pitchFamily="34" charset="0"/>
                          <a:cs typeface="Arial" pitchFamily="34" charset="0"/>
                        </a:rPr>
                        <a:t>ˡˡ</a:t>
                      </a:r>
                      <a:endParaRPr lang="en-US" sz="18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Water attack</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100/less</a:t>
                      </a:r>
                    </a:p>
                    <a:p>
                      <a:r>
                        <a:rPr lang="en-US" sz="1200" dirty="0" smtClean="0">
                          <a:latin typeface="Arial" pitchFamily="34" charset="0"/>
                          <a:cs typeface="Arial" pitchFamily="34" charset="0"/>
                        </a:rPr>
                        <a:t>Over 100</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0.7</a:t>
                      </a:r>
                    </a:p>
                    <a:p>
                      <a:r>
                        <a:rPr lang="en-US" sz="1200" dirty="0" smtClean="0">
                          <a:latin typeface="Arial" pitchFamily="34" charset="0"/>
                          <a:cs typeface="Arial" pitchFamily="34" charset="0"/>
                        </a:rPr>
                        <a:t>0.2</a:t>
                      </a:r>
                      <a:endParaRPr lang="en-US" sz="1200" dirty="0">
                        <a:latin typeface="Arial" pitchFamily="34" charset="0"/>
                        <a:cs typeface="Arial" pitchFamily="34" charset="0"/>
                      </a:endParaRPr>
                    </a:p>
                  </a:txBody>
                  <a:tcPr/>
                </a:tc>
              </a:tr>
              <a:tr h="396362">
                <a:tc>
                  <a:txBody>
                    <a:bodyPr/>
                    <a:lstStyle/>
                    <a:p>
                      <a:r>
                        <a:rPr lang="en-US" sz="1800" dirty="0" smtClean="0">
                          <a:latin typeface="Arial" pitchFamily="34" charset="0"/>
                          <a:cs typeface="Arial" pitchFamily="34" charset="0"/>
                        </a:rPr>
                        <a:t>ˡˡˡ</a:t>
                      </a:r>
                      <a:endParaRPr lang="en-US" sz="18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Powder glass</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All </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8.5</a:t>
                      </a:r>
                      <a:endParaRPr lang="en-US" sz="1200" dirty="0">
                        <a:latin typeface="Arial" pitchFamily="34" charset="0"/>
                        <a:cs typeface="Arial" pitchFamily="34" charset="0"/>
                      </a:endParaRPr>
                    </a:p>
                  </a:txBody>
                  <a:tcPr/>
                </a:tc>
              </a:tr>
              <a:tr h="554906">
                <a:tc>
                  <a:txBody>
                    <a:bodyPr/>
                    <a:lstStyle/>
                    <a:p>
                      <a:r>
                        <a:rPr lang="en-US" sz="1200" dirty="0" smtClean="0">
                          <a:latin typeface="Arial" pitchFamily="34" charset="0"/>
                          <a:cs typeface="Arial" pitchFamily="34" charset="0"/>
                        </a:rPr>
                        <a:t>Non parenteral</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Powder glass</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All</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15.0</a:t>
                      </a:r>
                      <a:endParaRPr lang="en-US" sz="1200" dirty="0">
                        <a:latin typeface="Arial" pitchFamily="34" charset="0"/>
                        <a:cs typeface="Arial" pitchFamily="34" charset="0"/>
                      </a:endParaRPr>
                    </a:p>
                  </a:txBody>
                  <a:tcPr/>
                </a:tc>
              </a:tr>
            </a:tbl>
          </a:graphicData>
        </a:graphic>
      </p:graphicFrame>
      <p:sp>
        <p:nvSpPr>
          <p:cNvPr id="7" name="Rectangle 6"/>
          <p:cNvSpPr/>
          <p:nvPr/>
        </p:nvSpPr>
        <p:spPr>
          <a:xfrm>
            <a:off x="266700" y="4045992"/>
            <a:ext cx="5143500" cy="400110"/>
          </a:xfrm>
          <a:prstGeom prst="rect">
            <a:avLst/>
          </a:prstGeom>
        </p:spPr>
        <p:txBody>
          <a:bodyPr wrap="square">
            <a:spAutoFit/>
          </a:bodyPr>
          <a:lstStyle/>
          <a:p>
            <a:pPr lvl="0"/>
            <a:r>
              <a:rPr lang="en-US" sz="2000" dirty="0" smtClean="0">
                <a:solidFill>
                  <a:srgbClr val="FFFF00"/>
                </a:solidFill>
                <a:latin typeface="Arial" pitchFamily="34" charset="0"/>
                <a:cs typeface="Arial" pitchFamily="34" charset="0"/>
              </a:rPr>
              <a:t>    </a:t>
            </a:r>
            <a:endParaRPr lang="en-US" sz="2000" dirty="0">
              <a:latin typeface="Arial" pitchFamily="34" charset="0"/>
              <a:cs typeface="Arial" pitchFamily="34" charset="0"/>
            </a:endParaRPr>
          </a:p>
        </p:txBody>
      </p:sp>
    </p:spTree>
    <p:extLst>
      <p:ext uri="{BB962C8B-B14F-4D97-AF65-F5344CB8AC3E}">
        <p14:creationId xmlns:p14="http://schemas.microsoft.com/office/powerpoint/2010/main" val="20715274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9299" y="1871131"/>
            <a:ext cx="5111752" cy="2015069"/>
          </a:xfrm>
        </p:spPr>
        <p:txBody>
          <a:bodyPr/>
          <a:lstStyle/>
          <a:p>
            <a:r>
              <a:rPr lang="en-US" b="1" dirty="0" smtClean="0"/>
              <a:t>Parenteral Formulation</a:t>
            </a:r>
            <a:endParaRPr lang="en-US" b="1" dirty="0"/>
          </a:p>
        </p:txBody>
      </p:sp>
    </p:spTree>
    <p:extLst>
      <p:ext uri="{BB962C8B-B14F-4D97-AF65-F5344CB8AC3E}">
        <p14:creationId xmlns:p14="http://schemas.microsoft.com/office/powerpoint/2010/main" val="2454357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Parenteral Formulation</a:t>
            </a:r>
            <a:endParaRPr lang="en-US" dirty="0"/>
          </a:p>
        </p:txBody>
      </p:sp>
      <p:sp>
        <p:nvSpPr>
          <p:cNvPr id="3" name="Content Placeholder 2"/>
          <p:cNvSpPr>
            <a:spLocks noGrp="1"/>
          </p:cNvSpPr>
          <p:nvPr>
            <p:ph idx="1"/>
          </p:nvPr>
        </p:nvSpPr>
        <p:spPr/>
        <p:txBody>
          <a:bodyPr>
            <a:normAutofit/>
          </a:bodyPr>
          <a:lstStyle/>
          <a:p>
            <a:r>
              <a:rPr lang="en-US" b="1" dirty="0" smtClean="0">
                <a:latin typeface="Times New Roman" pitchFamily="18" charset="0"/>
                <a:cs typeface="Times New Roman" pitchFamily="18" charset="0"/>
              </a:rPr>
              <a:t> Drug</a:t>
            </a:r>
          </a:p>
          <a:p>
            <a:r>
              <a:rPr lang="en-US" b="1" dirty="0" smtClean="0">
                <a:latin typeface="Times New Roman" pitchFamily="18" charset="0"/>
                <a:cs typeface="Times New Roman" pitchFamily="18" charset="0"/>
              </a:rPr>
              <a:t>Vehicles</a:t>
            </a:r>
          </a:p>
          <a:p>
            <a:pPr marL="0" indent="0">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a) aqueous</a:t>
            </a:r>
          </a:p>
          <a:p>
            <a:pPr marL="0" indent="0">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b) water immiscible and non aqueous</a:t>
            </a:r>
          </a:p>
          <a:p>
            <a:r>
              <a:rPr lang="en-US" b="1" dirty="0" smtClean="0">
                <a:latin typeface="Times New Roman" pitchFamily="18" charset="0"/>
                <a:cs typeface="Times New Roman" pitchFamily="18" charset="0"/>
              </a:rPr>
              <a:t> Antioxidants</a:t>
            </a:r>
          </a:p>
          <a:p>
            <a:r>
              <a:rPr lang="en-US" b="1" dirty="0" smtClean="0">
                <a:latin typeface="Times New Roman" pitchFamily="18" charset="0"/>
                <a:cs typeface="Times New Roman" pitchFamily="18" charset="0"/>
              </a:rPr>
              <a:t>Buffering agents</a:t>
            </a:r>
          </a:p>
          <a:p>
            <a:pPr>
              <a:buNone/>
            </a:pPr>
            <a:endParaRPr lang="en-US"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141838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Leakage Test (with methylene blue solution)</a:t>
            </a:r>
            <a:endParaRPr lang="en-US" sz="3200" dirty="0"/>
          </a:p>
        </p:txBody>
      </p:sp>
      <p:sp>
        <p:nvSpPr>
          <p:cNvPr id="3" name="Content Placeholder 2"/>
          <p:cNvSpPr>
            <a:spLocks noGrp="1"/>
          </p:cNvSpPr>
          <p:nvPr>
            <p:ph idx="1"/>
          </p:nvPr>
        </p:nvSpPr>
        <p:spPr/>
        <p:txBody>
          <a:bodyPr>
            <a:normAutofit lnSpcReduction="10000"/>
          </a:bodyPr>
          <a:lstStyle/>
          <a:p>
            <a:r>
              <a:rPr lang="en-US" sz="2800" dirty="0" smtClean="0"/>
              <a:t>The ampoules are immersed in vacuum chamber consisting of 1% methylene blue solution</a:t>
            </a:r>
          </a:p>
          <a:p>
            <a:r>
              <a:rPr lang="en-US" sz="2800" dirty="0" smtClean="0"/>
              <a:t>A vacuum of about 27 inch Hg is created for about 15 to 30 min.</a:t>
            </a:r>
          </a:p>
          <a:p>
            <a:r>
              <a:rPr lang="en-US" sz="2800" dirty="0" smtClean="0"/>
              <a:t>This causes the solution to enter the ampoules with defective sealing.</a:t>
            </a:r>
          </a:p>
          <a:p>
            <a:r>
              <a:rPr lang="en-US" sz="2800" dirty="0" smtClean="0"/>
              <a:t>The vacuum is released and ampoules are observed.</a:t>
            </a:r>
          </a:p>
          <a:p>
            <a:r>
              <a:rPr lang="en-US" sz="2800" dirty="0" smtClean="0"/>
              <a:t>If a leakage is present, the solution in the ampoules appear blue color.</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Parenteral Formulation</a:t>
            </a:r>
            <a:endParaRPr lang="en-US" dirty="0"/>
          </a:p>
        </p:txBody>
      </p:sp>
      <p:sp>
        <p:nvSpPr>
          <p:cNvPr id="3" name="Content Placeholder 2"/>
          <p:cNvSpPr>
            <a:spLocks noGrp="1"/>
          </p:cNvSpPr>
          <p:nvPr>
            <p:ph idx="1"/>
          </p:nvPr>
        </p:nvSpPr>
        <p:spPr/>
        <p:txBody>
          <a:bodyPr/>
          <a:lstStyle/>
          <a:p>
            <a:endParaRPr lang="en-US" b="1" dirty="0" smtClean="0">
              <a:latin typeface="Times New Roman" pitchFamily="18" charset="0"/>
              <a:cs typeface="Times New Roman" pitchFamily="18" charset="0"/>
            </a:endParaRPr>
          </a:p>
          <a:p>
            <a:r>
              <a:rPr lang="en-US" b="1" dirty="0" smtClean="0">
                <a:latin typeface="Times New Roman" pitchFamily="18" charset="0"/>
                <a:cs typeface="Times New Roman" pitchFamily="18" charset="0"/>
              </a:rPr>
              <a:t>Tonicity adjustment agents</a:t>
            </a:r>
          </a:p>
          <a:p>
            <a:pPr>
              <a:buNone/>
            </a:pPr>
            <a:endParaRPr lang="en-US" b="1" dirty="0" smtClean="0">
              <a:latin typeface="Times New Roman" pitchFamily="18" charset="0"/>
              <a:cs typeface="Times New Roman" pitchFamily="18" charset="0"/>
            </a:endParaRPr>
          </a:p>
          <a:p>
            <a:r>
              <a:rPr lang="en-US" b="1" dirty="0" smtClean="0">
                <a:latin typeface="Times New Roman" pitchFamily="18" charset="0"/>
                <a:cs typeface="Times New Roman" pitchFamily="18" charset="0"/>
              </a:rPr>
              <a:t> Inert gases </a:t>
            </a:r>
          </a:p>
          <a:p>
            <a:pPr>
              <a:buNone/>
            </a:pPr>
            <a:r>
              <a:rPr lang="en-US" b="1"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Chelating agents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Parenteral Formulation</a:t>
            </a:r>
            <a:endParaRPr lang="en-US" dirty="0"/>
          </a:p>
        </p:txBody>
      </p:sp>
      <p:sp>
        <p:nvSpPr>
          <p:cNvPr id="3" name="Content Placeholder 2"/>
          <p:cNvSpPr>
            <a:spLocks noGrp="1"/>
          </p:cNvSpPr>
          <p:nvPr>
            <p:ph idx="1"/>
          </p:nvPr>
        </p:nvSpPr>
        <p:spPr/>
        <p:txBody>
          <a:bodyPr/>
          <a:lstStyle/>
          <a:p>
            <a:pPr>
              <a:buNone/>
            </a:pPr>
            <a:r>
              <a:rPr lang="en-US" dirty="0" smtClean="0"/>
              <a:t> </a:t>
            </a:r>
            <a:r>
              <a:rPr lang="en-US" b="1" dirty="0" smtClean="0"/>
              <a:t>Drug</a:t>
            </a:r>
          </a:p>
          <a:p>
            <a:r>
              <a:rPr lang="en-US" dirty="0" smtClean="0"/>
              <a:t>careful evaluation must be made of every combination of drugs </a:t>
            </a:r>
          </a:p>
          <a:p>
            <a:r>
              <a:rPr lang="en-US" dirty="0" smtClean="0"/>
              <a:t> physical and chemical properties of drugs</a:t>
            </a:r>
          </a:p>
          <a:p>
            <a:r>
              <a:rPr lang="en-US" dirty="0" smtClean="0"/>
              <a:t> molecular weight, solubility, purity , chemical reactivity</a:t>
            </a:r>
          </a:p>
          <a:p>
            <a:r>
              <a:rPr lang="en-US" dirty="0" smtClean="0"/>
              <a:t> outstanding formulation can be justified to launch in market ( extensive documentation by FDA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53" y="614598"/>
            <a:ext cx="7200897" cy="1671402"/>
          </a:xfrm>
        </p:spPr>
        <p:style>
          <a:lnRef idx="1">
            <a:schemeClr val="accent1"/>
          </a:lnRef>
          <a:fillRef idx="2">
            <a:schemeClr val="accent1"/>
          </a:fillRef>
          <a:effectRef idx="1">
            <a:schemeClr val="accent1"/>
          </a:effectRef>
          <a:fontRef idx="minor">
            <a:schemeClr val="dk1"/>
          </a:fontRef>
        </p:style>
        <p:txBody>
          <a:bodyPr>
            <a:normAutofit/>
          </a:bodyPr>
          <a:lstStyle/>
          <a:p>
            <a:r>
              <a:rPr lang="en-US" dirty="0" smtClean="0"/>
              <a:t>1.Vehicles</a:t>
            </a:r>
            <a:br>
              <a:rPr lang="en-US" dirty="0" smtClean="0"/>
            </a:br>
            <a:r>
              <a:rPr lang="en-US" dirty="0" smtClean="0"/>
              <a:t>a) aqueous vehicles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60593902"/>
              </p:ext>
            </p:extLst>
          </p:nvPr>
        </p:nvGraphicFramePr>
        <p:xfrm>
          <a:off x="971551" y="2428407"/>
          <a:ext cx="7200902" cy="4429595"/>
        </p:xfrm>
        <a:graphic>
          <a:graphicData uri="http://schemas.openxmlformats.org/drawingml/2006/table">
            <a:tbl>
              <a:tblPr firstRow="1" bandRow="1">
                <a:tableStyleId>{5C22544A-7EE6-4342-B048-85BDC9FD1C3A}</a:tableStyleId>
              </a:tblPr>
              <a:tblGrid>
                <a:gridCol w="3600451"/>
                <a:gridCol w="3600451"/>
              </a:tblGrid>
              <a:tr h="371546">
                <a:tc>
                  <a:txBody>
                    <a:bodyPr/>
                    <a:lstStyle/>
                    <a:p>
                      <a:r>
                        <a:rPr lang="en-US" sz="1800" dirty="0" smtClean="0">
                          <a:latin typeface="Times New Roman" pitchFamily="18" charset="0"/>
                          <a:cs typeface="Times New Roman" pitchFamily="18" charset="0"/>
                        </a:rPr>
                        <a:t>TYPES</a:t>
                      </a:r>
                      <a:endParaRPr lang="en-US" sz="1800" dirty="0">
                        <a:latin typeface="Times New Roman" pitchFamily="18" charset="0"/>
                        <a:cs typeface="Times New Roman" pitchFamily="18" charset="0"/>
                      </a:endParaRPr>
                    </a:p>
                  </a:txBody>
                  <a:tcPr marL="68580" marR="68580"/>
                </a:tc>
                <a:tc>
                  <a:txBody>
                    <a:bodyPr/>
                    <a:lstStyle/>
                    <a:p>
                      <a:r>
                        <a:rPr lang="en-US" sz="1800" dirty="0" smtClean="0">
                          <a:latin typeface="Times New Roman" pitchFamily="18" charset="0"/>
                          <a:cs typeface="Times New Roman" pitchFamily="18" charset="0"/>
                        </a:rPr>
                        <a:t>COMMENTS</a:t>
                      </a:r>
                      <a:endParaRPr lang="en-US" sz="1800" dirty="0">
                        <a:latin typeface="Times New Roman" pitchFamily="18" charset="0"/>
                        <a:cs typeface="Times New Roman" pitchFamily="18" charset="0"/>
                      </a:endParaRPr>
                    </a:p>
                  </a:txBody>
                  <a:tcPr marL="68580" marR="68580"/>
                </a:tc>
              </a:tr>
              <a:tr h="53596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Times New Roman" pitchFamily="18" charset="0"/>
                          <a:cs typeface="Times New Roman" pitchFamily="18" charset="0"/>
                        </a:rPr>
                        <a:t>Purified water USP</a:t>
                      </a:r>
                    </a:p>
                  </a:txBody>
                  <a:tcPr marL="68580" marR="68580"/>
                </a:tc>
                <a:tc>
                  <a:txBody>
                    <a:bodyPr/>
                    <a:lstStyle/>
                    <a:p>
                      <a:r>
                        <a:rPr lang="en-US" sz="1800" dirty="0" smtClean="0">
                          <a:latin typeface="Times New Roman" pitchFamily="18" charset="0"/>
                          <a:cs typeface="Times New Roman" pitchFamily="18" charset="0"/>
                        </a:rPr>
                        <a:t>Pharmaceutical solvent</a:t>
                      </a:r>
                      <a:endParaRPr lang="en-US" sz="1800" dirty="0">
                        <a:latin typeface="Times New Roman" pitchFamily="18" charset="0"/>
                        <a:cs typeface="Times New Roman" pitchFamily="18" charset="0"/>
                      </a:endParaRPr>
                    </a:p>
                  </a:txBody>
                  <a:tcPr marL="68580" marR="68580"/>
                </a:tc>
              </a:tr>
              <a:tr h="76567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Times New Roman" pitchFamily="18" charset="0"/>
                          <a:cs typeface="Times New Roman" pitchFamily="18" charset="0"/>
                        </a:rPr>
                        <a:t>Water</a:t>
                      </a:r>
                      <a:r>
                        <a:rPr lang="en-US" sz="1800" baseline="0" dirty="0" smtClean="0">
                          <a:latin typeface="Times New Roman" pitchFamily="18" charset="0"/>
                          <a:cs typeface="Times New Roman" pitchFamily="18" charset="0"/>
                        </a:rPr>
                        <a:t> for injection WFI </a:t>
                      </a:r>
                      <a:endParaRPr lang="en-US" sz="1800" dirty="0" smtClean="0">
                        <a:latin typeface="Times New Roman" pitchFamily="18" charset="0"/>
                        <a:cs typeface="Times New Roman" pitchFamily="18" charset="0"/>
                      </a:endParaRPr>
                    </a:p>
                  </a:txBody>
                  <a:tcPr marL="68580" marR="68580"/>
                </a:tc>
                <a:tc>
                  <a:txBody>
                    <a:bodyPr/>
                    <a:lstStyle/>
                    <a:p>
                      <a:r>
                        <a:rPr lang="en-US" sz="1800" dirty="0" smtClean="0">
                          <a:latin typeface="Times New Roman" pitchFamily="18" charset="0"/>
                          <a:cs typeface="Times New Roman" pitchFamily="18" charset="0"/>
                        </a:rPr>
                        <a:t>Used to prepare pharmaceutical products. </a:t>
                      </a:r>
                      <a:endParaRPr lang="en-US" sz="1800" dirty="0">
                        <a:latin typeface="Times New Roman" pitchFamily="18" charset="0"/>
                        <a:cs typeface="Times New Roman" pitchFamily="18" charset="0"/>
                      </a:endParaRPr>
                    </a:p>
                  </a:txBody>
                  <a:tcPr marL="68580" marR="68580"/>
                </a:tc>
              </a:tr>
              <a:tr h="122507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Times New Roman" pitchFamily="18" charset="0"/>
                          <a:cs typeface="Times New Roman" pitchFamily="18" charset="0"/>
                        </a:rPr>
                        <a:t>Sterile water for injection USP</a:t>
                      </a:r>
                    </a:p>
                  </a:txBody>
                  <a:tcPr marL="68580" marR="68580"/>
                </a:tc>
                <a:tc>
                  <a:txBody>
                    <a:bodyPr/>
                    <a:lstStyle/>
                    <a:p>
                      <a:r>
                        <a:rPr lang="en-US" sz="1800" dirty="0" smtClean="0">
                          <a:latin typeface="Times New Roman" pitchFamily="18" charset="0"/>
                          <a:cs typeface="Times New Roman" pitchFamily="18" charset="0"/>
                        </a:rPr>
                        <a:t>Single</a:t>
                      </a:r>
                      <a:r>
                        <a:rPr lang="en-US" sz="1800" baseline="0" dirty="0" smtClean="0">
                          <a:latin typeface="Times New Roman" pitchFamily="18" charset="0"/>
                          <a:cs typeface="Times New Roman" pitchFamily="18" charset="0"/>
                        </a:rPr>
                        <a:t> dose containers, used to reconstitute sterile solids or solutions          </a:t>
                      </a:r>
                      <a:endParaRPr lang="en-US" sz="1800" dirty="0">
                        <a:latin typeface="Times New Roman" pitchFamily="18" charset="0"/>
                        <a:cs typeface="Times New Roman" pitchFamily="18" charset="0"/>
                      </a:endParaRPr>
                    </a:p>
                  </a:txBody>
                  <a:tcPr marL="68580" marR="68580"/>
                </a:tc>
              </a:tr>
              <a:tr h="76567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Times New Roman" pitchFamily="18" charset="0"/>
                          <a:cs typeface="Times New Roman" pitchFamily="18" charset="0"/>
                        </a:rPr>
                        <a:t>Bacteriostatic water for injection USP</a:t>
                      </a:r>
                    </a:p>
                  </a:txBody>
                  <a:tcPr marL="68580" marR="68580"/>
                </a:tc>
                <a:tc>
                  <a:txBody>
                    <a:bodyPr/>
                    <a:lstStyle/>
                    <a:p>
                      <a:r>
                        <a:rPr lang="en-US" sz="1800" dirty="0" smtClean="0">
                          <a:latin typeface="Times New Roman" pitchFamily="18" charset="0"/>
                          <a:cs typeface="Times New Roman" pitchFamily="18" charset="0"/>
                        </a:rPr>
                        <a:t>Multiple and single doses</a:t>
                      </a:r>
                      <a:endParaRPr lang="en-US" sz="1800" dirty="0">
                        <a:latin typeface="Times New Roman" pitchFamily="18" charset="0"/>
                        <a:cs typeface="Times New Roman" pitchFamily="18" charset="0"/>
                      </a:endParaRPr>
                    </a:p>
                  </a:txBody>
                  <a:tcPr marL="68580" marR="68580"/>
                </a:tc>
              </a:tr>
              <a:tr h="76567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latin typeface="Times New Roman" pitchFamily="18" charset="0"/>
                          <a:cs typeface="Times New Roman" pitchFamily="18" charset="0"/>
                        </a:rPr>
                        <a:t>Sterile water for irrigation USP </a:t>
                      </a:r>
                    </a:p>
                  </a:txBody>
                  <a:tcPr marL="68580" marR="68580"/>
                </a:tc>
                <a:tc>
                  <a:txBody>
                    <a:bodyPr/>
                    <a:lstStyle/>
                    <a:p>
                      <a:r>
                        <a:rPr lang="en-US" sz="1800" dirty="0" smtClean="0">
                          <a:latin typeface="Times New Roman" pitchFamily="18" charset="0"/>
                          <a:cs typeface="Times New Roman" pitchFamily="18" charset="0"/>
                        </a:rPr>
                        <a:t>1 liter or large</a:t>
                      </a:r>
                      <a:r>
                        <a:rPr lang="en-US" sz="1800" baseline="0" dirty="0" smtClean="0">
                          <a:latin typeface="Times New Roman" pitchFamily="18" charset="0"/>
                          <a:cs typeface="Times New Roman" pitchFamily="18" charset="0"/>
                        </a:rPr>
                        <a:t>, for irrigation only </a:t>
                      </a:r>
                      <a:endParaRPr lang="en-US" sz="1800" dirty="0">
                        <a:latin typeface="Times New Roman" pitchFamily="18" charset="0"/>
                        <a:cs typeface="Times New Roman" pitchFamily="18" charset="0"/>
                      </a:endParaRPr>
                    </a:p>
                  </a:txBody>
                  <a:tcPr marL="68580" marR="68580"/>
                </a:tc>
              </a:tr>
            </a:tbl>
          </a:graphicData>
        </a:graphic>
      </p:graphicFrame>
    </p:spTree>
    <p:extLst>
      <p:ext uri="{BB962C8B-B14F-4D97-AF65-F5344CB8AC3E}">
        <p14:creationId xmlns:p14="http://schemas.microsoft.com/office/powerpoint/2010/main" val="2752493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Aqueous vehicle</a:t>
            </a:r>
            <a:endParaRPr lang="en-US" dirty="0"/>
          </a:p>
        </p:txBody>
      </p:sp>
      <p:sp>
        <p:nvSpPr>
          <p:cNvPr id="3" name="Content Placeholder 2"/>
          <p:cNvSpPr>
            <a:spLocks noGrp="1"/>
          </p:cNvSpPr>
          <p:nvPr>
            <p:ph idx="1"/>
          </p:nvPr>
        </p:nvSpPr>
        <p:spPr/>
        <p:txBody>
          <a:bodyPr/>
          <a:lstStyle/>
          <a:p>
            <a:r>
              <a:rPr lang="en-US" dirty="0" smtClean="0"/>
              <a:t>  test for quality of water is total solid contents,  gravimetric evaluation of dissociated and </a:t>
            </a:r>
            <a:r>
              <a:rPr lang="en-US" dirty="0" err="1" smtClean="0"/>
              <a:t>undissociated</a:t>
            </a:r>
            <a:r>
              <a:rPr lang="en-US" dirty="0" smtClean="0"/>
              <a:t> organic and inorganic substance present in water</a:t>
            </a:r>
          </a:p>
          <a:p>
            <a:r>
              <a:rPr lang="en-US" dirty="0" smtClean="0"/>
              <a:t> electrolyte measurement of conductivity of water ( measure the conductance)</a:t>
            </a:r>
          </a:p>
          <a:p>
            <a:r>
              <a:rPr lang="en-US" dirty="0" smtClean="0"/>
              <a:t> water contain minimum amount of organic compounds (Toxic, nutrition of microorganisms)</a:t>
            </a:r>
          </a:p>
          <a:p>
            <a:pPr>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US" b="1" dirty="0" smtClean="0"/>
              <a:t>b) Water miscible vehicles</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33912889"/>
              </p:ext>
            </p:extLst>
          </p:nvPr>
        </p:nvGraphicFramePr>
        <p:xfrm>
          <a:off x="971552" y="2557464"/>
          <a:ext cx="7200900" cy="11523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Oval 9"/>
          <p:cNvSpPr/>
          <p:nvPr/>
        </p:nvSpPr>
        <p:spPr>
          <a:xfrm>
            <a:off x="1146267" y="2690951"/>
            <a:ext cx="1587137" cy="1175657"/>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000" b="1" dirty="0" smtClean="0"/>
              <a:t>They are used when </a:t>
            </a:r>
            <a:endParaRPr lang="en-US" sz="2000" b="1" dirty="0"/>
          </a:p>
        </p:txBody>
      </p:sp>
      <p:sp>
        <p:nvSpPr>
          <p:cNvPr id="12" name="Right Arrow 11"/>
          <p:cNvSpPr/>
          <p:nvPr/>
        </p:nvSpPr>
        <p:spPr>
          <a:xfrm>
            <a:off x="2968535" y="2978332"/>
            <a:ext cx="1126671" cy="6139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369526" y="2690951"/>
            <a:ext cx="3497580" cy="90133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Drug is insoluble in water</a:t>
            </a:r>
          </a:p>
          <a:p>
            <a:pPr algn="ctr"/>
            <a:r>
              <a:rPr lang="en-US" dirty="0" smtClean="0"/>
              <a:t>Drug is susceptible to hydrolysis </a:t>
            </a:r>
            <a:endParaRPr lang="en-US" dirty="0"/>
          </a:p>
        </p:txBody>
      </p:sp>
      <p:sp>
        <p:nvSpPr>
          <p:cNvPr id="14" name="Rectangle 13"/>
          <p:cNvSpPr/>
          <p:nvPr/>
        </p:nvSpPr>
        <p:spPr>
          <a:xfrm>
            <a:off x="1131572" y="4124740"/>
            <a:ext cx="6475911" cy="1908215"/>
          </a:xfrm>
          <a:prstGeom prst="rect">
            <a:avLst/>
          </a:prstGeom>
        </p:spPr>
        <p:txBody>
          <a:bodyPr wrap="square">
            <a:spAutoFit/>
          </a:bodyPr>
          <a:lstStyle/>
          <a:p>
            <a:r>
              <a:rPr lang="en-US" sz="2000" b="1" u="sng" dirty="0">
                <a:latin typeface="Times New Roman" pitchFamily="18" charset="0"/>
                <a:cs typeface="Times New Roman" pitchFamily="18" charset="0"/>
              </a:rPr>
              <a:t>Indication:</a:t>
            </a:r>
            <a:r>
              <a:rPr lang="en-US" sz="2000" b="1" dirty="0">
                <a:latin typeface="Times New Roman" pitchFamily="18" charset="0"/>
                <a:cs typeface="Times New Roman" pitchFamily="18" charset="0"/>
              </a:rPr>
              <a:t> </a:t>
            </a:r>
            <a:r>
              <a:rPr lang="en-US" sz="2000" dirty="0">
                <a:latin typeface="Times New Roman" pitchFamily="18" charset="0"/>
                <a:cs typeface="Times New Roman" pitchFamily="18" charset="0"/>
              </a:rPr>
              <a:t>when these are used as vehicles, then formulation should not be diluted with water as precipitation may occur </a:t>
            </a:r>
            <a:r>
              <a:rPr lang="en-US" dirty="0" smtClean="0">
                <a:latin typeface="Times New Roman" pitchFamily="18" charset="0"/>
                <a:cs typeface="Times New Roman" pitchFamily="18" charset="0"/>
              </a:rPr>
              <a:t>.</a:t>
            </a:r>
          </a:p>
          <a:p>
            <a:endParaRPr lang="en-US" dirty="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Example </a:t>
            </a:r>
            <a:r>
              <a:rPr lang="en-US" sz="2000" dirty="0" smtClean="0">
                <a:latin typeface="Times New Roman" pitchFamily="18" charset="0"/>
                <a:cs typeface="Times New Roman" pitchFamily="18" charset="0"/>
              </a:rPr>
              <a:t> glycerin               propylene glycol</a:t>
            </a:r>
          </a:p>
          <a:p>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ethanol                 </a:t>
            </a:r>
            <a:r>
              <a:rPr lang="en-US" sz="2000" dirty="0" err="1" smtClean="0">
                <a:latin typeface="Times New Roman" pitchFamily="18" charset="0"/>
                <a:cs typeface="Times New Roman" pitchFamily="18" charset="0"/>
              </a:rPr>
              <a:t>Glycerine</a:t>
            </a:r>
            <a:r>
              <a:rPr lang="en-US" sz="2000" dirty="0" smtClean="0">
                <a:latin typeface="Times New Roman" pitchFamily="18" charset="0"/>
                <a:cs typeface="Times New Roman" pitchFamily="18" charset="0"/>
              </a:rPr>
              <a:t> </a:t>
            </a:r>
          </a:p>
          <a:p>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PEG                     </a:t>
            </a:r>
            <a:r>
              <a:rPr lang="en-US" sz="2000" dirty="0" err="1" smtClean="0">
                <a:latin typeface="Times New Roman" pitchFamily="18" charset="0"/>
                <a:cs typeface="Times New Roman" pitchFamily="18" charset="0"/>
              </a:rPr>
              <a:t>ethylalcohol</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967702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2" presetClass="emph" presetSubtype="0" fill="hold" grpId="0" nodeType="clickEffect">
                                  <p:stCondLst>
                                    <p:cond delay="0"/>
                                  </p:stCondLst>
                                  <p:childTnLst>
                                    <p:animRot by="120000">
                                      <p:cBhvr>
                                        <p:cTn id="17" dur="100" fill="hold">
                                          <p:stCondLst>
                                            <p:cond delay="0"/>
                                          </p:stCondLst>
                                        </p:cTn>
                                        <p:tgtEl>
                                          <p:spTgt spid="13"/>
                                        </p:tgtEl>
                                        <p:attrNameLst>
                                          <p:attrName>r</p:attrName>
                                        </p:attrNameLst>
                                      </p:cBhvr>
                                    </p:animRot>
                                    <p:animRot by="-240000">
                                      <p:cBhvr>
                                        <p:cTn id="18" dur="200" fill="hold">
                                          <p:stCondLst>
                                            <p:cond delay="200"/>
                                          </p:stCondLst>
                                        </p:cTn>
                                        <p:tgtEl>
                                          <p:spTgt spid="13"/>
                                        </p:tgtEl>
                                        <p:attrNameLst>
                                          <p:attrName>r</p:attrName>
                                        </p:attrNameLst>
                                      </p:cBhvr>
                                    </p:animRot>
                                    <p:animRot by="240000">
                                      <p:cBhvr>
                                        <p:cTn id="19" dur="200" fill="hold">
                                          <p:stCondLst>
                                            <p:cond delay="400"/>
                                          </p:stCondLst>
                                        </p:cTn>
                                        <p:tgtEl>
                                          <p:spTgt spid="13"/>
                                        </p:tgtEl>
                                        <p:attrNameLst>
                                          <p:attrName>r</p:attrName>
                                        </p:attrNameLst>
                                      </p:cBhvr>
                                    </p:animRot>
                                    <p:animRot by="-240000">
                                      <p:cBhvr>
                                        <p:cTn id="20" dur="200" fill="hold">
                                          <p:stCondLst>
                                            <p:cond delay="600"/>
                                          </p:stCondLst>
                                        </p:cTn>
                                        <p:tgtEl>
                                          <p:spTgt spid="13"/>
                                        </p:tgtEl>
                                        <p:attrNameLst>
                                          <p:attrName>r</p:attrName>
                                        </p:attrNameLst>
                                      </p:cBhvr>
                                    </p:animRot>
                                    <p:animRot by="120000">
                                      <p:cBhvr>
                                        <p:cTn id="21" dur="200" fill="hold">
                                          <p:stCondLst>
                                            <p:cond delay="800"/>
                                          </p:stCondLst>
                                        </p:cTn>
                                        <p:tgtEl>
                                          <p:spTgt spid="13"/>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4">
                                            <p:txEl>
                                              <p:pRg st="0" end="0"/>
                                            </p:txEl>
                                          </p:spTgt>
                                        </p:tgtEl>
                                        <p:attrNameLst>
                                          <p:attrName>style.visibility</p:attrName>
                                        </p:attrNameLst>
                                      </p:cBhvr>
                                      <p:to>
                                        <p:strVal val="visible"/>
                                      </p:to>
                                    </p:set>
                                    <p:anim calcmode="lin" valueType="num">
                                      <p:cBhvr additive="base">
                                        <p:cTn id="26"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14">
                                            <p:txEl>
                                              <p:pRg st="2" end="2"/>
                                            </p:txEl>
                                          </p:spTgt>
                                        </p:tgtEl>
                                        <p:attrNameLst>
                                          <p:attrName>style.visibility</p:attrName>
                                        </p:attrNameLst>
                                      </p:cBhvr>
                                      <p:to>
                                        <p:strVal val="visible"/>
                                      </p:to>
                                    </p:set>
                                    <p:animEffect transition="in" filter="fade">
                                      <p:cBhvr>
                                        <p:cTn id="32" dur="1000"/>
                                        <p:tgtEl>
                                          <p:spTgt spid="14">
                                            <p:txEl>
                                              <p:pRg st="2" end="2"/>
                                            </p:txEl>
                                          </p:spTgt>
                                        </p:tgtEl>
                                      </p:cBhvr>
                                    </p:animEffect>
                                    <p:anim calcmode="lin" valueType="num">
                                      <p:cBhvr>
                                        <p:cTn id="33"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34" dur="1000" fill="hold"/>
                                        <p:tgtEl>
                                          <p:spTgt spid="14">
                                            <p:txEl>
                                              <p:pRg st="2" end="2"/>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4">
                                            <p:txEl>
                                              <p:pRg st="3" end="3"/>
                                            </p:txEl>
                                          </p:spTgt>
                                        </p:tgtEl>
                                        <p:attrNameLst>
                                          <p:attrName>style.visibility</p:attrName>
                                        </p:attrNameLst>
                                      </p:cBhvr>
                                      <p:to>
                                        <p:strVal val="visible"/>
                                      </p:to>
                                    </p:set>
                                    <p:animEffect transition="in" filter="fade">
                                      <p:cBhvr>
                                        <p:cTn id="37" dur="1000"/>
                                        <p:tgtEl>
                                          <p:spTgt spid="14">
                                            <p:txEl>
                                              <p:pRg st="3" end="3"/>
                                            </p:txEl>
                                          </p:spTgt>
                                        </p:tgtEl>
                                      </p:cBhvr>
                                    </p:animEffect>
                                    <p:anim calcmode="lin" valueType="num">
                                      <p:cBhvr>
                                        <p:cTn id="38"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39" dur="1000" fill="hold"/>
                                        <p:tgtEl>
                                          <p:spTgt spid="14">
                                            <p:txEl>
                                              <p:pRg st="3" end="3"/>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4">
                                            <p:txEl>
                                              <p:pRg st="4" end="4"/>
                                            </p:txEl>
                                          </p:spTgt>
                                        </p:tgtEl>
                                        <p:attrNameLst>
                                          <p:attrName>style.visibility</p:attrName>
                                        </p:attrNameLst>
                                      </p:cBhvr>
                                      <p:to>
                                        <p:strVal val="visible"/>
                                      </p:to>
                                    </p:set>
                                    <p:animEffect transition="in" filter="fade">
                                      <p:cBhvr>
                                        <p:cTn id="42" dur="1000"/>
                                        <p:tgtEl>
                                          <p:spTgt spid="14">
                                            <p:txEl>
                                              <p:pRg st="4" end="4"/>
                                            </p:txEl>
                                          </p:spTgt>
                                        </p:tgtEl>
                                      </p:cBhvr>
                                    </p:animEffect>
                                    <p:anim calcmode="lin" valueType="num">
                                      <p:cBhvr>
                                        <p:cTn id="43" dur="10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3"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rgbClr val="FF0000"/>
                </a:solidFill>
              </a:rPr>
              <a:t>Non aqueous solvents characteristics</a:t>
            </a:r>
          </a:p>
          <a:p>
            <a:r>
              <a:rPr lang="en-US" dirty="0" smtClean="0"/>
              <a:t> must not be irritant, toxic or </a:t>
            </a:r>
            <a:r>
              <a:rPr lang="en-US" dirty="0" err="1" smtClean="0"/>
              <a:t>sensitizings</a:t>
            </a:r>
            <a:endParaRPr lang="en-US" dirty="0" smtClean="0"/>
          </a:p>
          <a:p>
            <a:r>
              <a:rPr lang="en-US" dirty="0" smtClean="0"/>
              <a:t> Not exert any adverse reactions</a:t>
            </a:r>
          </a:p>
          <a:p>
            <a:r>
              <a:rPr lang="en-US" dirty="0" smtClean="0"/>
              <a:t> Polarity, Density, Viscosity, Miscibility, Toxicity ,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45</a:t>
            </a:fld>
            <a:endParaRPr lang="en-US"/>
          </a:p>
        </p:txBody>
      </p:sp>
      <p:sp>
        <p:nvSpPr>
          <p:cNvPr id="5"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r>
              <a:rPr lang="en-US" b="1" dirty="0" smtClean="0"/>
              <a:t>Non aqueous solvents</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r>
              <a:rPr lang="en-US" b="1" dirty="0" smtClean="0"/>
              <a:t>Non aqueous solvents</a:t>
            </a:r>
            <a:endParaRPr lang="en-US" b="1" dirty="0"/>
          </a:p>
        </p:txBody>
      </p:sp>
      <p:sp>
        <p:nvSpPr>
          <p:cNvPr id="3" name="Content Placeholder 2"/>
          <p:cNvSpPr>
            <a:spLocks noGrp="1"/>
          </p:cNvSpPr>
          <p:nvPr>
            <p:ph idx="1"/>
          </p:nvPr>
        </p:nvSpPr>
        <p:spPr/>
        <p:txBody>
          <a:bodyPr>
            <a:normAutofit lnSpcReduction="10000"/>
          </a:bodyPr>
          <a:lstStyle/>
          <a:p>
            <a:r>
              <a:rPr lang="en-US" dirty="0" smtClean="0"/>
              <a:t> </a:t>
            </a:r>
          </a:p>
          <a:p>
            <a:r>
              <a:rPr lang="en-US" dirty="0" smtClean="0"/>
              <a:t>Fixed vegetables oils are used</a:t>
            </a:r>
          </a:p>
          <a:p>
            <a:r>
              <a:rPr lang="en-US" dirty="0" smtClean="0"/>
              <a:t>Prolong drug release at site of administration can be achieved when converted to oily suspension</a:t>
            </a:r>
          </a:p>
          <a:p>
            <a:pPr marL="0" indent="0">
              <a:buNone/>
            </a:pPr>
            <a:r>
              <a:rPr lang="en-US" b="1" dirty="0" smtClean="0"/>
              <a:t>Examples</a:t>
            </a:r>
            <a:r>
              <a:rPr lang="en-US" dirty="0" smtClean="0"/>
              <a:t>, </a:t>
            </a:r>
          </a:p>
          <a:p>
            <a:r>
              <a:rPr lang="en-US" dirty="0" err="1" smtClean="0"/>
              <a:t>Seasame</a:t>
            </a:r>
            <a:r>
              <a:rPr lang="en-US" dirty="0" smtClean="0"/>
              <a:t> oil             isopropyl </a:t>
            </a:r>
            <a:r>
              <a:rPr lang="en-US" dirty="0" err="1" smtClean="0"/>
              <a:t>myristate</a:t>
            </a:r>
            <a:endParaRPr lang="en-US" dirty="0" smtClean="0"/>
          </a:p>
          <a:p>
            <a:r>
              <a:rPr lang="en-US" dirty="0" smtClean="0"/>
              <a:t>Cotton seed oil       benzyl benzoate</a:t>
            </a:r>
          </a:p>
          <a:p>
            <a:r>
              <a:rPr lang="en-US" dirty="0" smtClean="0"/>
              <a:t>Peanut oil                propylene glycol </a:t>
            </a:r>
            <a:endParaRPr lang="en-US" dirty="0"/>
          </a:p>
        </p:txBody>
      </p:sp>
    </p:spTree>
    <p:extLst>
      <p:ext uri="{BB962C8B-B14F-4D97-AF65-F5344CB8AC3E}">
        <p14:creationId xmlns:p14="http://schemas.microsoft.com/office/powerpoint/2010/main" val="3239186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3">
                                            <p:txEl>
                                              <p:pRg st="0" end="0"/>
                                            </p:txEl>
                                          </p:spTgt>
                                        </p:tgtEl>
                                      </p:cBhvr>
                                    </p:animEffect>
                                  </p:childTnLst>
                                </p:cTn>
                              </p:par>
                              <p:par>
                                <p:cTn id="22" presetID="53" presetClass="entr" presetSubtype="16"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p:cTn id="2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randombar(horizontal)">
                                      <p:cBhvr>
                                        <p:cTn id="31" dur="500"/>
                                        <p:tgtEl>
                                          <p:spTgt spid="3">
                                            <p:txEl>
                                              <p:pRg st="3" end="3"/>
                                            </p:txEl>
                                          </p:spTgt>
                                        </p:tgtEl>
                                      </p:cBhvr>
                                    </p:animEffect>
                                  </p:childTnLst>
                                </p:cTn>
                              </p:par>
                              <p:par>
                                <p:cTn id="32" presetID="14" presetClass="entr" presetSubtype="10" fill="hold"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randombar(horizontal)">
                                      <p:cBhvr>
                                        <p:cTn id="34" dur="500"/>
                                        <p:tgtEl>
                                          <p:spTgt spid="3">
                                            <p:txEl>
                                              <p:pRg st="4" end="4"/>
                                            </p:txEl>
                                          </p:spTgt>
                                        </p:tgtEl>
                                      </p:cBhvr>
                                    </p:animEffect>
                                  </p:childTnLst>
                                </p:cTn>
                              </p:par>
                              <p:par>
                                <p:cTn id="35" presetID="14" presetClass="entr" presetSubtype="1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7" dur="500"/>
                                        <p:tgtEl>
                                          <p:spTgt spid="3">
                                            <p:txEl>
                                              <p:pRg st="5" end="5"/>
                                            </p:txEl>
                                          </p:spTgt>
                                        </p:tgtEl>
                                      </p:cBhvr>
                                    </p:animEffect>
                                  </p:childTnLst>
                                </p:cTn>
                              </p:par>
                              <p:par>
                                <p:cTn id="38" presetID="14" presetClass="entr" presetSubtype="10"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randombar(horizontal)">
                                      <p:cBhvr>
                                        <p:cTn id="4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Solvent Selection</a:t>
            </a:r>
            <a:endParaRPr lang="en-US" dirty="0"/>
          </a:p>
        </p:txBody>
      </p:sp>
      <p:sp>
        <p:nvSpPr>
          <p:cNvPr id="3" name="Content Placeholder 2"/>
          <p:cNvSpPr>
            <a:spLocks noGrp="1"/>
          </p:cNvSpPr>
          <p:nvPr>
            <p:ph idx="1"/>
          </p:nvPr>
        </p:nvSpPr>
        <p:spPr/>
        <p:txBody>
          <a:bodyPr/>
          <a:lstStyle/>
          <a:p>
            <a:r>
              <a:rPr lang="en-US" dirty="0" smtClean="0"/>
              <a:t>Solution is preferred in parenteral therapeutic agents</a:t>
            </a:r>
          </a:p>
          <a:p>
            <a:r>
              <a:rPr lang="en-US" dirty="0" smtClean="0"/>
              <a:t> It is compatible with body fluids, biological response is predictable</a:t>
            </a:r>
          </a:p>
          <a:p>
            <a:r>
              <a:rPr lang="en-US" dirty="0" smtClean="0"/>
              <a:t> Therapeutic active agent ranges from highly polar to non polar</a:t>
            </a:r>
          </a:p>
          <a:p>
            <a:r>
              <a:rPr lang="en-US" dirty="0" smtClean="0"/>
              <a:t> Alkaloids nature drugs required non polar solvents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Solvent Selection</a:t>
            </a:r>
            <a:endParaRPr lang="en-US" dirty="0"/>
          </a:p>
        </p:txBody>
      </p:sp>
      <p:sp>
        <p:nvSpPr>
          <p:cNvPr id="3" name="Content Placeholder 2"/>
          <p:cNvSpPr>
            <a:spLocks noGrp="1"/>
          </p:cNvSpPr>
          <p:nvPr>
            <p:ph idx="1"/>
          </p:nvPr>
        </p:nvSpPr>
        <p:spPr/>
        <p:txBody>
          <a:bodyPr/>
          <a:lstStyle/>
          <a:p>
            <a:pPr algn="just"/>
            <a:r>
              <a:rPr lang="en-US" dirty="0" smtClean="0"/>
              <a:t> Solvents to be injected must be of </a:t>
            </a:r>
            <a:r>
              <a:rPr lang="en-US" dirty="0" smtClean="0">
                <a:solidFill>
                  <a:srgbClr val="FF0000"/>
                </a:solidFill>
              </a:rPr>
              <a:t>low toxicity</a:t>
            </a:r>
          </a:p>
          <a:p>
            <a:pPr algn="just"/>
            <a:r>
              <a:rPr lang="en-US" dirty="0" smtClean="0"/>
              <a:t> Ether is highly irritant to body tissue, use with combination of other solvents</a:t>
            </a:r>
          </a:p>
          <a:p>
            <a:pPr algn="just"/>
            <a:r>
              <a:rPr lang="en-US" dirty="0" smtClean="0"/>
              <a:t> Compound dissolve in water are often subject to </a:t>
            </a:r>
            <a:r>
              <a:rPr lang="en-US" dirty="0" smtClean="0">
                <a:solidFill>
                  <a:srgbClr val="FF0000"/>
                </a:solidFill>
              </a:rPr>
              <a:t>degradative reactions</a:t>
            </a:r>
            <a:r>
              <a:rPr lang="en-US" dirty="0" smtClean="0"/>
              <a:t>, such as hydrolysis, oxidation</a:t>
            </a:r>
          </a:p>
          <a:p>
            <a:pPr algn="just"/>
            <a:r>
              <a:rPr lang="en-US" dirty="0" smtClean="0"/>
              <a:t> Minimize the reactions by stabilize the pH of solution</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Solvent Selection</a:t>
            </a:r>
            <a:endParaRPr lang="en-US" dirty="0"/>
          </a:p>
        </p:txBody>
      </p:sp>
      <p:sp>
        <p:nvSpPr>
          <p:cNvPr id="3" name="Content Placeholder 2"/>
          <p:cNvSpPr>
            <a:spLocks noGrp="1"/>
          </p:cNvSpPr>
          <p:nvPr>
            <p:ph idx="1"/>
          </p:nvPr>
        </p:nvSpPr>
        <p:spPr/>
        <p:txBody>
          <a:bodyPr/>
          <a:lstStyle/>
          <a:p>
            <a:pPr algn="just"/>
            <a:r>
              <a:rPr lang="en-US" dirty="0" smtClean="0"/>
              <a:t>Epinephrine in solution goes to oxidation reaction can be </a:t>
            </a:r>
            <a:r>
              <a:rPr lang="en-US" dirty="0" err="1" smtClean="0"/>
              <a:t>minize</a:t>
            </a:r>
            <a:r>
              <a:rPr lang="en-US" dirty="0" smtClean="0"/>
              <a:t> if its pH maintain  </a:t>
            </a:r>
            <a:r>
              <a:rPr lang="en-US" dirty="0" err="1" smtClean="0"/>
              <a:t>upto</a:t>
            </a:r>
            <a:r>
              <a:rPr lang="en-US" dirty="0" smtClean="0"/>
              <a:t> at 3 or less</a:t>
            </a:r>
          </a:p>
          <a:p>
            <a:pPr algn="just"/>
            <a:r>
              <a:rPr lang="en-US" dirty="0" smtClean="0"/>
              <a:t> Atropine </a:t>
            </a:r>
            <a:r>
              <a:rPr lang="en-US" dirty="0" err="1" smtClean="0"/>
              <a:t>sulphate</a:t>
            </a:r>
            <a:r>
              <a:rPr lang="en-US" dirty="0" smtClean="0"/>
              <a:t> rapidly </a:t>
            </a:r>
            <a:r>
              <a:rPr lang="en-US" dirty="0" err="1" smtClean="0"/>
              <a:t>hydroyzes</a:t>
            </a:r>
            <a:r>
              <a:rPr lang="en-US" dirty="0" smtClean="0"/>
              <a:t> in solutions but if pH is </a:t>
            </a:r>
            <a:r>
              <a:rPr lang="en-US" dirty="0" err="1" smtClean="0"/>
              <a:t>maintaned</a:t>
            </a:r>
            <a:r>
              <a:rPr lang="en-US" dirty="0" smtClean="0"/>
              <a:t> at about pH 3 or 4, hydrolysis does not occur</a:t>
            </a:r>
          </a:p>
          <a:p>
            <a:pPr algn="just"/>
            <a:r>
              <a:rPr lang="en-US" dirty="0" smtClean="0"/>
              <a:t> The use of mixed solvent system reduces</a:t>
            </a:r>
            <a:r>
              <a:rPr lang="en-US" dirty="0" smtClean="0">
                <a:solidFill>
                  <a:srgbClr val="FF0000"/>
                </a:solidFill>
              </a:rPr>
              <a:t> </a:t>
            </a:r>
            <a:r>
              <a:rPr lang="en-US" dirty="0" err="1" smtClean="0">
                <a:solidFill>
                  <a:srgbClr val="FF0000"/>
                </a:solidFill>
              </a:rPr>
              <a:t>degradative</a:t>
            </a:r>
            <a:r>
              <a:rPr lang="en-US" dirty="0" smtClean="0"/>
              <a:t> reactions</a:t>
            </a:r>
          </a:p>
          <a:p>
            <a:pPr>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pic>
        <p:nvPicPr>
          <p:cNvPr id="5" name="Picture 4" descr="leakage.jpg"/>
          <p:cNvPicPr>
            <a:picLocks noChangeAspect="1"/>
          </p:cNvPicPr>
          <p:nvPr/>
        </p:nvPicPr>
        <p:blipFill>
          <a:blip r:embed="rId2" cstate="print"/>
          <a:stretch>
            <a:fillRect/>
          </a:stretch>
        </p:blipFill>
        <p:spPr>
          <a:xfrm>
            <a:off x="2667000" y="1143000"/>
            <a:ext cx="3810000" cy="4514698"/>
          </a:xfrm>
          <a:prstGeom prst="rect">
            <a:avLst/>
          </a:prstGeom>
        </p:spPr>
      </p:pic>
      <p:sp>
        <p:nvSpPr>
          <p:cNvPr id="7" name="TextBox 6"/>
          <p:cNvSpPr txBox="1"/>
          <p:nvPr/>
        </p:nvSpPr>
        <p:spPr>
          <a:xfrm>
            <a:off x="1524000" y="609600"/>
            <a:ext cx="3805850" cy="400110"/>
          </a:xfrm>
          <a:prstGeom prst="rect">
            <a:avLst/>
          </a:prstGeom>
          <a:noFill/>
        </p:spPr>
        <p:txBody>
          <a:bodyPr wrap="none" rtlCol="0">
            <a:spAutoFit/>
          </a:bodyPr>
          <a:lstStyle/>
          <a:p>
            <a:r>
              <a:rPr lang="en-US" sz="2000" dirty="0" smtClean="0"/>
              <a:t>                    Leakage Test machine</a:t>
            </a:r>
            <a:endParaRPr lang="en-US" sz="20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Solvent Selection</a:t>
            </a:r>
            <a:endParaRPr lang="en-US" dirty="0"/>
          </a:p>
        </p:txBody>
      </p:sp>
      <p:sp>
        <p:nvSpPr>
          <p:cNvPr id="3" name="Content Placeholder 2"/>
          <p:cNvSpPr>
            <a:spLocks noGrp="1"/>
          </p:cNvSpPr>
          <p:nvPr>
            <p:ph idx="1"/>
          </p:nvPr>
        </p:nvSpPr>
        <p:spPr>
          <a:xfrm>
            <a:off x="1435608" y="1828800"/>
            <a:ext cx="7498080" cy="4648200"/>
          </a:xfrm>
        </p:spPr>
        <p:txBody>
          <a:bodyPr/>
          <a:lstStyle/>
          <a:p>
            <a:pPr algn="just"/>
            <a:r>
              <a:rPr lang="en-US" dirty="0" smtClean="0"/>
              <a:t> Pentobarbital is easily hydrolyzed in water</a:t>
            </a:r>
          </a:p>
          <a:p>
            <a:pPr algn="just"/>
            <a:endParaRPr lang="en-US" dirty="0" smtClean="0"/>
          </a:p>
          <a:p>
            <a:pPr algn="just"/>
            <a:r>
              <a:rPr lang="en-US" dirty="0" smtClean="0"/>
              <a:t> pentobarbital sodium is soluble and stable if we use 60% polyethylene glycol and 10% ethanol in water at pH of 8</a:t>
            </a:r>
          </a:p>
          <a:p>
            <a:pPr algn="just"/>
            <a:r>
              <a:rPr lang="en-US" dirty="0" smtClean="0"/>
              <a:t>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ANTIOXIDANTS</a:t>
            </a:r>
            <a:endParaRPr lang="en-US" dirty="0"/>
          </a:p>
        </p:txBody>
      </p:sp>
      <p:sp>
        <p:nvSpPr>
          <p:cNvPr id="3" name="Content Placeholder 2"/>
          <p:cNvSpPr>
            <a:spLocks noGrp="1"/>
          </p:cNvSpPr>
          <p:nvPr>
            <p:ph idx="1"/>
          </p:nvPr>
        </p:nvSpPr>
        <p:spPr/>
        <p:txBody>
          <a:bodyPr/>
          <a:lstStyle/>
          <a:p>
            <a:endParaRPr lang="en-US" dirty="0" smtClean="0"/>
          </a:p>
          <a:p>
            <a:endParaRPr lang="en-US" dirty="0"/>
          </a:p>
          <a:p>
            <a:pPr algn="just"/>
            <a:r>
              <a:rPr lang="en-US" dirty="0" smtClean="0"/>
              <a:t> Protect the therapeutic agents susceptible to oxidation</a:t>
            </a:r>
          </a:p>
          <a:p>
            <a:pPr algn="just"/>
            <a:r>
              <a:rPr lang="en-US" dirty="0" smtClean="0"/>
              <a:t> by blocking oxidation chain reaction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ANTIOXIDANTS</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48822785"/>
              </p:ext>
            </p:extLst>
          </p:nvPr>
        </p:nvGraphicFramePr>
        <p:xfrm>
          <a:off x="971551" y="2557464"/>
          <a:ext cx="7200902" cy="3621881"/>
        </p:xfrm>
        <a:graphic>
          <a:graphicData uri="http://schemas.openxmlformats.org/drawingml/2006/table">
            <a:tbl>
              <a:tblPr firstRow="1" bandRow="1">
                <a:tableStyleId>{5C22544A-7EE6-4342-B048-85BDC9FD1C3A}</a:tableStyleId>
              </a:tblPr>
              <a:tblGrid>
                <a:gridCol w="3600451"/>
                <a:gridCol w="3600451"/>
              </a:tblGrid>
              <a:tr h="1197293">
                <a:tc>
                  <a:txBody>
                    <a:bodyPr/>
                    <a:lstStyle/>
                    <a:p>
                      <a:r>
                        <a:rPr lang="en-US" sz="2400" b="1" dirty="0" smtClean="0">
                          <a:latin typeface="Times New Roman" pitchFamily="18" charset="0"/>
                          <a:cs typeface="Times New Roman" pitchFamily="18" charset="0"/>
                        </a:rPr>
                        <a:t>True</a:t>
                      </a:r>
                      <a:r>
                        <a:rPr lang="en-US" sz="2400" b="1" baseline="0" dirty="0" smtClean="0">
                          <a:latin typeface="Times New Roman" pitchFamily="18" charset="0"/>
                          <a:cs typeface="Times New Roman" pitchFamily="18" charset="0"/>
                        </a:rPr>
                        <a:t> antioxidants </a:t>
                      </a:r>
                      <a:endParaRPr lang="en-US" sz="2400" b="1" dirty="0">
                        <a:latin typeface="Times New Roman" pitchFamily="18" charset="0"/>
                        <a:cs typeface="Times New Roman" pitchFamily="18" charset="0"/>
                      </a:endParaRPr>
                    </a:p>
                  </a:txBody>
                  <a:tcPr marL="68580" marR="68580"/>
                </a:tc>
                <a:tc>
                  <a:txBody>
                    <a:bodyPr/>
                    <a:lstStyle/>
                    <a:p>
                      <a:r>
                        <a:rPr lang="en-US" sz="2400" dirty="0" smtClean="0">
                          <a:latin typeface="Times New Roman" pitchFamily="18" charset="0"/>
                          <a:cs typeface="Times New Roman" pitchFamily="18" charset="0"/>
                        </a:rPr>
                        <a:t> Reducing agents </a:t>
                      </a:r>
                      <a:endParaRPr lang="en-US" sz="2400" dirty="0">
                        <a:latin typeface="Times New Roman" pitchFamily="18" charset="0"/>
                        <a:cs typeface="Times New Roman" pitchFamily="18" charset="0"/>
                      </a:endParaRPr>
                    </a:p>
                  </a:txBody>
                  <a:tcPr marL="68580" marR="68580"/>
                </a:tc>
              </a:tr>
              <a:tr h="755094">
                <a:tc>
                  <a:txBody>
                    <a:bodyPr/>
                    <a:lstStyle/>
                    <a:p>
                      <a:r>
                        <a:rPr lang="en-US" sz="1800" dirty="0" err="1" smtClean="0">
                          <a:latin typeface="Times New Roman" pitchFamily="18" charset="0"/>
                          <a:cs typeface="Times New Roman" pitchFamily="18" charset="0"/>
                        </a:rPr>
                        <a:t>Tocopheral</a:t>
                      </a:r>
                      <a:r>
                        <a:rPr lang="en-US" sz="1800" dirty="0" smtClean="0">
                          <a:latin typeface="Times New Roman" pitchFamily="18" charset="0"/>
                          <a:cs typeface="Times New Roman" pitchFamily="18" charset="0"/>
                        </a:rPr>
                        <a:t>     (.05- .075)</a:t>
                      </a:r>
                      <a:endParaRPr lang="en-US" sz="1800" dirty="0">
                        <a:latin typeface="Times New Roman" pitchFamily="18" charset="0"/>
                        <a:cs typeface="Times New Roman" pitchFamily="18" charset="0"/>
                      </a:endParaRPr>
                    </a:p>
                  </a:txBody>
                  <a:tcPr marL="68580" marR="68580"/>
                </a:tc>
                <a:tc>
                  <a:txBody>
                    <a:bodyPr/>
                    <a:lstStyle/>
                    <a:p>
                      <a:r>
                        <a:rPr lang="en-US" sz="1800" dirty="0" smtClean="0">
                          <a:latin typeface="Times New Roman" pitchFamily="18" charset="0"/>
                          <a:cs typeface="Times New Roman" pitchFamily="18" charset="0"/>
                        </a:rPr>
                        <a:t>Ascorbic acid,                     ( 0.02- .1)</a:t>
                      </a:r>
                      <a:endParaRPr lang="en-US" sz="1800" dirty="0">
                        <a:latin typeface="Times New Roman" pitchFamily="18" charset="0"/>
                        <a:cs typeface="Times New Roman" pitchFamily="18" charset="0"/>
                      </a:endParaRPr>
                    </a:p>
                  </a:txBody>
                  <a:tcPr marL="68580" marR="68580"/>
                </a:tc>
              </a:tr>
              <a:tr h="755094">
                <a:tc>
                  <a:txBody>
                    <a:bodyPr/>
                    <a:lstStyle/>
                    <a:p>
                      <a:r>
                        <a:rPr lang="en-US" sz="1800" dirty="0" smtClean="0">
                          <a:latin typeface="Times New Roman" pitchFamily="18" charset="0"/>
                          <a:cs typeface="Times New Roman" pitchFamily="18" charset="0"/>
                        </a:rPr>
                        <a:t>BHA (</a:t>
                      </a:r>
                      <a:r>
                        <a:rPr lang="en-US" sz="1800" dirty="0" err="1" smtClean="0">
                          <a:latin typeface="Times New Roman" pitchFamily="18" charset="0"/>
                          <a:cs typeface="Times New Roman" pitchFamily="18" charset="0"/>
                        </a:rPr>
                        <a:t>butylated</a:t>
                      </a:r>
                      <a:r>
                        <a:rPr lang="en-US" sz="1800" dirty="0" smtClean="0">
                          <a:latin typeface="Times New Roman" pitchFamily="18" charset="0"/>
                          <a:cs typeface="Times New Roman" pitchFamily="18" charset="0"/>
                        </a:rPr>
                        <a:t> hydroxy anisole)</a:t>
                      </a:r>
                    </a:p>
                    <a:p>
                      <a:r>
                        <a:rPr lang="en-US" sz="1800" dirty="0" smtClean="0">
                          <a:latin typeface="Times New Roman" pitchFamily="18" charset="0"/>
                          <a:cs typeface="Times New Roman" pitchFamily="18" charset="0"/>
                        </a:rPr>
                        <a:t>                      (.005- .02)</a:t>
                      </a:r>
                    </a:p>
                  </a:txBody>
                  <a:tcPr marL="68580" marR="68580"/>
                </a:tc>
                <a:tc>
                  <a:txBody>
                    <a:bodyPr/>
                    <a:lstStyle/>
                    <a:p>
                      <a:r>
                        <a:rPr lang="en-US" sz="1800" dirty="0" smtClean="0">
                          <a:latin typeface="Times New Roman" pitchFamily="18" charset="0"/>
                          <a:cs typeface="Times New Roman" pitchFamily="18" charset="0"/>
                        </a:rPr>
                        <a:t>Sodium </a:t>
                      </a:r>
                      <a:r>
                        <a:rPr lang="en-US" sz="1800" dirty="0" err="1" smtClean="0">
                          <a:latin typeface="Times New Roman" pitchFamily="18" charset="0"/>
                          <a:cs typeface="Times New Roman" pitchFamily="18" charset="0"/>
                        </a:rPr>
                        <a:t>bissulfite</a:t>
                      </a:r>
                      <a:r>
                        <a:rPr lang="en-US" sz="1800" dirty="0" smtClean="0">
                          <a:latin typeface="Times New Roman" pitchFamily="18" charset="0"/>
                          <a:cs typeface="Times New Roman" pitchFamily="18" charset="0"/>
                        </a:rPr>
                        <a:t>               ( 0.1-0.15) </a:t>
                      </a:r>
                      <a:endParaRPr lang="en-US" sz="1800" dirty="0">
                        <a:latin typeface="Times New Roman" pitchFamily="18" charset="0"/>
                        <a:cs typeface="Times New Roman" pitchFamily="18" charset="0"/>
                      </a:endParaRPr>
                    </a:p>
                  </a:txBody>
                  <a:tcPr marL="68580" marR="68580"/>
                </a:tc>
              </a:tr>
              <a:tr h="914400">
                <a:tc>
                  <a:txBody>
                    <a:bodyPr/>
                    <a:lstStyle/>
                    <a:p>
                      <a:r>
                        <a:rPr lang="en-US" sz="1800" dirty="0" smtClean="0">
                          <a:latin typeface="Times New Roman" pitchFamily="18" charset="0"/>
                          <a:cs typeface="Times New Roman" pitchFamily="18" charset="0"/>
                        </a:rPr>
                        <a:t>BHT (</a:t>
                      </a:r>
                      <a:r>
                        <a:rPr lang="en-US" sz="1800" dirty="0" err="1" smtClean="0">
                          <a:latin typeface="Times New Roman" pitchFamily="18" charset="0"/>
                          <a:cs typeface="Times New Roman" pitchFamily="18" charset="0"/>
                        </a:rPr>
                        <a:t>butylated</a:t>
                      </a:r>
                      <a:r>
                        <a:rPr lang="en-US" sz="1800" baseline="0" dirty="0" smtClean="0">
                          <a:latin typeface="Times New Roman" pitchFamily="18" charset="0"/>
                          <a:cs typeface="Times New Roman" pitchFamily="18" charset="0"/>
                        </a:rPr>
                        <a:t> </a:t>
                      </a:r>
                      <a:r>
                        <a:rPr lang="en-US" sz="1800" baseline="0" dirty="0" err="1" smtClean="0">
                          <a:latin typeface="Times New Roman" pitchFamily="18" charset="0"/>
                          <a:cs typeface="Times New Roman" pitchFamily="18" charset="0"/>
                        </a:rPr>
                        <a:t>hydroxy</a:t>
                      </a:r>
                      <a:r>
                        <a:rPr lang="en-US" sz="1800" baseline="0" dirty="0" smtClean="0">
                          <a:latin typeface="Times New Roman" pitchFamily="18" charset="0"/>
                          <a:cs typeface="Times New Roman" pitchFamily="18" charset="0"/>
                        </a:rPr>
                        <a:t> </a:t>
                      </a:r>
                      <a:r>
                        <a:rPr lang="en-US" sz="1800" baseline="0" dirty="0" err="1" smtClean="0">
                          <a:latin typeface="Times New Roman" pitchFamily="18" charset="0"/>
                          <a:cs typeface="Times New Roman" pitchFamily="18" charset="0"/>
                        </a:rPr>
                        <a:t>toulene</a:t>
                      </a:r>
                      <a:r>
                        <a:rPr lang="en-US" sz="1800" baseline="0" dirty="0" smtClean="0">
                          <a:latin typeface="Times New Roman" pitchFamily="18" charset="0"/>
                          <a:cs typeface="Times New Roman" pitchFamily="18" charset="0"/>
                        </a:rPr>
                        <a:t>)</a:t>
                      </a:r>
                    </a:p>
                    <a:p>
                      <a:r>
                        <a:rPr lang="en-US" sz="1800" baseline="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(.005- .02)</a:t>
                      </a:r>
                      <a:endParaRPr lang="en-US" sz="1800" dirty="0">
                        <a:latin typeface="Times New Roman" pitchFamily="18" charset="0"/>
                        <a:cs typeface="Times New Roman" pitchFamily="18" charset="0"/>
                      </a:endParaRPr>
                    </a:p>
                  </a:txBody>
                  <a:tcPr marL="68580" marR="68580"/>
                </a:tc>
                <a:tc>
                  <a:txBody>
                    <a:bodyPr/>
                    <a:lstStyle/>
                    <a:p>
                      <a:r>
                        <a:rPr lang="en-US" sz="1800" dirty="0" smtClean="0">
                          <a:latin typeface="Times New Roman" pitchFamily="18" charset="0"/>
                          <a:cs typeface="Times New Roman" pitchFamily="18" charset="0"/>
                        </a:rPr>
                        <a:t>Sodium </a:t>
                      </a:r>
                      <a:r>
                        <a:rPr lang="en-US" sz="1800" dirty="0" err="1" smtClean="0">
                          <a:latin typeface="Times New Roman" pitchFamily="18" charset="0"/>
                          <a:cs typeface="Times New Roman" pitchFamily="18" charset="0"/>
                        </a:rPr>
                        <a:t>metabisulphite</a:t>
                      </a:r>
                      <a:r>
                        <a:rPr lang="en-US" sz="1800" dirty="0" smtClean="0">
                          <a:latin typeface="Times New Roman" pitchFamily="18" charset="0"/>
                          <a:cs typeface="Times New Roman" pitchFamily="18" charset="0"/>
                        </a:rPr>
                        <a:t>       (0.1-0.15) </a:t>
                      </a:r>
                    </a:p>
                    <a:p>
                      <a:endParaRPr lang="en-US" sz="1800" dirty="0" smtClean="0">
                        <a:latin typeface="Times New Roman" pitchFamily="18" charset="0"/>
                        <a:cs typeface="Times New Roman" pitchFamily="18" charset="0"/>
                      </a:endParaRPr>
                    </a:p>
                    <a:p>
                      <a:r>
                        <a:rPr lang="en-US" sz="1800" dirty="0" err="1" smtClean="0">
                          <a:latin typeface="Times New Roman" pitchFamily="18" charset="0"/>
                          <a:cs typeface="Times New Roman" pitchFamily="18" charset="0"/>
                        </a:rPr>
                        <a:t>Thiourea</a:t>
                      </a:r>
                      <a:r>
                        <a:rPr lang="en-US" sz="1800" dirty="0" smtClean="0">
                          <a:latin typeface="Times New Roman" pitchFamily="18" charset="0"/>
                          <a:cs typeface="Times New Roman" pitchFamily="18" charset="0"/>
                        </a:rPr>
                        <a:t>                                 (0.005)               </a:t>
                      </a:r>
                      <a:endParaRPr lang="en-US" sz="1800" dirty="0">
                        <a:latin typeface="Times New Roman" pitchFamily="18" charset="0"/>
                        <a:cs typeface="Times New Roman" pitchFamily="18" charset="0"/>
                      </a:endParaRPr>
                    </a:p>
                  </a:txBody>
                  <a:tcPr marL="68580" marR="68580"/>
                </a:tc>
              </a:tr>
            </a:tbl>
          </a:graphicData>
        </a:graphic>
      </p:graphicFrame>
    </p:spTree>
    <p:extLst>
      <p:ext uri="{BB962C8B-B14F-4D97-AF65-F5344CB8AC3E}">
        <p14:creationId xmlns:p14="http://schemas.microsoft.com/office/powerpoint/2010/main" val="419950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6" presetClass="emph" presetSubtype="0" fill="hold" nodeType="clickEffect">
                                  <p:stCondLst>
                                    <p:cond delay="0"/>
                                  </p:stCondLst>
                                  <p:childTnLst>
                                    <p:animScale>
                                      <p:cBhvr>
                                        <p:cTn id="13"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 Changes in pH occur during storage</a:t>
            </a:r>
          </a:p>
          <a:p>
            <a:pPr>
              <a:buFont typeface="Wingdings" pitchFamily="2" charset="2"/>
              <a:buChar char="Ø"/>
            </a:pPr>
            <a:r>
              <a:rPr lang="en-US" dirty="0" smtClean="0"/>
              <a:t>       dissolution of glass constituents</a:t>
            </a:r>
          </a:p>
          <a:p>
            <a:pPr>
              <a:buFont typeface="Wingdings" pitchFamily="2" charset="2"/>
              <a:buChar char="Ø"/>
            </a:pPr>
            <a:r>
              <a:rPr lang="en-US" dirty="0" smtClean="0"/>
              <a:t>        release of constituents from rubber</a:t>
            </a:r>
          </a:p>
          <a:p>
            <a:pPr>
              <a:buFont typeface="Wingdings" pitchFamily="2" charset="2"/>
              <a:buChar char="Ø"/>
            </a:pPr>
            <a:r>
              <a:rPr lang="en-US" dirty="0" smtClean="0"/>
              <a:t>        plastic components in contact with  </a:t>
            </a:r>
          </a:p>
          <a:p>
            <a:pPr>
              <a:buNone/>
            </a:pPr>
            <a:r>
              <a:rPr lang="en-US" dirty="0" smtClean="0"/>
              <a:t>           product</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53</a:t>
            </a:fld>
            <a:endParaRPr lang="en-US"/>
          </a:p>
        </p:txBody>
      </p:sp>
      <p:sp>
        <p:nvSpPr>
          <p:cNvPr id="5"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 Buffering agents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  Buffering agents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latin typeface="Times New Roman" pitchFamily="18" charset="0"/>
                <a:cs typeface="Times New Roman" pitchFamily="18" charset="0"/>
              </a:rPr>
              <a:t>As most drugs are weak acids and bases. They are subject to partial ionization under a given pH.</a:t>
            </a:r>
          </a:p>
          <a:p>
            <a:r>
              <a:rPr lang="en-US" dirty="0" smtClean="0">
                <a:latin typeface="Times New Roman" pitchFamily="18" charset="0"/>
                <a:cs typeface="Times New Roman" pitchFamily="18" charset="0"/>
              </a:rPr>
              <a:t>Buffers are used to maintain and adjust</a:t>
            </a:r>
            <a:r>
              <a:rPr lang="en-US" dirty="0">
                <a:latin typeface="Times New Roman" pitchFamily="18" charset="0"/>
                <a:cs typeface="Times New Roman" pitchFamily="18" charset="0"/>
              </a:rPr>
              <a:t> pH</a:t>
            </a:r>
            <a:r>
              <a:rPr lang="en-US" dirty="0" smtClean="0">
                <a:latin typeface="Times New Roman" pitchFamily="18" charset="0"/>
                <a:cs typeface="Times New Roman" pitchFamily="18" charset="0"/>
              </a:rPr>
              <a:t>  in order to increase stability</a:t>
            </a:r>
          </a:p>
          <a:p>
            <a:r>
              <a:rPr lang="en-US" b="1" dirty="0" smtClean="0">
                <a:latin typeface="Times New Roman" pitchFamily="18" charset="0"/>
                <a:cs typeface="Times New Roman" pitchFamily="18" charset="0"/>
              </a:rPr>
              <a:t>Examples</a:t>
            </a:r>
          </a:p>
          <a:p>
            <a:pPr marL="0" indent="0" algn="just">
              <a:buNone/>
            </a:pPr>
            <a:r>
              <a:rPr lang="en-US" dirty="0" smtClean="0">
                <a:latin typeface="Times New Roman" pitchFamily="18" charset="0"/>
                <a:cs typeface="Times New Roman" pitchFamily="18" charset="0"/>
              </a:rPr>
              <a:t>               acetate</a:t>
            </a:r>
          </a:p>
          <a:p>
            <a:pPr marL="0" indent="0" algn="just">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glutamates</a:t>
            </a:r>
          </a:p>
          <a:p>
            <a:pPr marL="0" indent="0" algn="just">
              <a:buNone/>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citrates</a:t>
            </a:r>
          </a:p>
          <a:p>
            <a:pPr marL="0" indent="0" algn="just">
              <a:buNone/>
            </a:pPr>
            <a:r>
              <a:rPr lang="en-US" dirty="0" smtClean="0">
                <a:latin typeface="Times New Roman" pitchFamily="18" charset="0"/>
                <a:cs typeface="Times New Roman" pitchFamily="18" charset="0"/>
              </a:rPr>
              <a:t>               Glutamates</a:t>
            </a:r>
          </a:p>
          <a:p>
            <a:pPr marL="0" indent="0" algn="just">
              <a:buNone/>
            </a:pPr>
            <a:r>
              <a:rPr lang="en-US" dirty="0" smtClean="0">
                <a:latin typeface="Times New Roman" pitchFamily="18" charset="0"/>
                <a:cs typeface="Times New Roman" pitchFamily="18" charset="0"/>
              </a:rPr>
              <a:t>               Phosphates </a:t>
            </a:r>
          </a:p>
          <a:p>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89375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8" presetClass="emph" presetSubtype="0" fill="hold" nodeType="clickEffect">
                                  <p:stCondLst>
                                    <p:cond delay="0"/>
                                  </p:stCondLst>
                                  <p:iterate type="lt">
                                    <p:tmPct val="10000"/>
                                  </p:iterate>
                                  <p:childTnLst>
                                    <p:animClr clrSpc="rgb" dir="cw">
                                      <p:cBhvr override="childStyle">
                                        <p:cTn id="23" dur="500" fill="hold"/>
                                        <p:tgtEl>
                                          <p:spTgt spid="3">
                                            <p:txEl>
                                              <p:pRg st="2" end="2"/>
                                            </p:txEl>
                                          </p:spTgt>
                                        </p:tgtEl>
                                        <p:attrNameLst>
                                          <p:attrName>style.color</p:attrName>
                                        </p:attrNameLst>
                                      </p:cBhvr>
                                      <p:to>
                                        <a:schemeClr val="accent2"/>
                                      </p:to>
                                    </p:animClr>
                                    <p:animClr clrSpc="rgb" dir="cw">
                                      <p:cBhvr>
                                        <p:cTn id="24" dur="500" fill="hold"/>
                                        <p:tgtEl>
                                          <p:spTgt spid="3">
                                            <p:txEl>
                                              <p:pRg st="2" end="2"/>
                                            </p:txEl>
                                          </p:spTgt>
                                        </p:tgtEl>
                                        <p:attrNameLst>
                                          <p:attrName>fillcolor</p:attrName>
                                        </p:attrNameLst>
                                      </p:cBhvr>
                                      <p:to>
                                        <a:schemeClr val="accent2"/>
                                      </p:to>
                                    </p:animClr>
                                    <p:set>
                                      <p:cBhvr>
                                        <p:cTn id="25" dur="500" fill="hold"/>
                                        <p:tgtEl>
                                          <p:spTgt spid="3">
                                            <p:txEl>
                                              <p:pRg st="2" end="2"/>
                                            </p:txEl>
                                          </p:spTgt>
                                        </p:tgtEl>
                                        <p:attrNameLst>
                                          <p:attrName>fill.type</p:attrName>
                                        </p:attrNameLst>
                                      </p:cBhvr>
                                      <p:to>
                                        <p:strVal val="solid"/>
                                      </p:to>
                                    </p:set>
                                    <p:anim to="1.5" calcmode="lin" valueType="num">
                                      <p:cBhvr override="childStyle">
                                        <p:cTn id="26" dur="500" fill="hold"/>
                                        <p:tgtEl>
                                          <p:spTgt spid="3">
                                            <p:txEl>
                                              <p:pRg st="2" end="2"/>
                                            </p:txEl>
                                          </p:spTgt>
                                        </p:tgtEl>
                                        <p:attrNameLst>
                                          <p:attrName>style.fontSize</p:attrName>
                                        </p:attrNameLst>
                                      </p:cBhvr>
                                    </p:anim>
                                  </p:childTnLst>
                                </p:cTn>
                              </p:par>
                              <p:par>
                                <p:cTn id="27" presetID="28" presetClass="emph" presetSubtype="0" fill="hold" nodeType="withEffect">
                                  <p:stCondLst>
                                    <p:cond delay="0"/>
                                  </p:stCondLst>
                                  <p:iterate type="lt">
                                    <p:tmPct val="10000"/>
                                  </p:iterate>
                                  <p:childTnLst>
                                    <p:animClr clrSpc="rgb" dir="cw">
                                      <p:cBhvr override="childStyle">
                                        <p:cTn id="28" dur="500" fill="hold"/>
                                        <p:tgtEl>
                                          <p:spTgt spid="3">
                                            <p:txEl>
                                              <p:pRg st="3" end="3"/>
                                            </p:txEl>
                                          </p:spTgt>
                                        </p:tgtEl>
                                        <p:attrNameLst>
                                          <p:attrName>style.color</p:attrName>
                                        </p:attrNameLst>
                                      </p:cBhvr>
                                      <p:to>
                                        <a:schemeClr val="accent2"/>
                                      </p:to>
                                    </p:animClr>
                                    <p:animClr clrSpc="rgb" dir="cw">
                                      <p:cBhvr>
                                        <p:cTn id="29" dur="500" fill="hold"/>
                                        <p:tgtEl>
                                          <p:spTgt spid="3">
                                            <p:txEl>
                                              <p:pRg st="3" end="3"/>
                                            </p:txEl>
                                          </p:spTgt>
                                        </p:tgtEl>
                                        <p:attrNameLst>
                                          <p:attrName>fillcolor</p:attrName>
                                        </p:attrNameLst>
                                      </p:cBhvr>
                                      <p:to>
                                        <a:schemeClr val="accent2"/>
                                      </p:to>
                                    </p:animClr>
                                    <p:set>
                                      <p:cBhvr>
                                        <p:cTn id="30" dur="500" fill="hold"/>
                                        <p:tgtEl>
                                          <p:spTgt spid="3">
                                            <p:txEl>
                                              <p:pRg st="3" end="3"/>
                                            </p:txEl>
                                          </p:spTgt>
                                        </p:tgtEl>
                                        <p:attrNameLst>
                                          <p:attrName>fill.type</p:attrName>
                                        </p:attrNameLst>
                                      </p:cBhvr>
                                      <p:to>
                                        <p:strVal val="solid"/>
                                      </p:to>
                                    </p:set>
                                    <p:anim to="1.5" calcmode="lin" valueType="num">
                                      <p:cBhvr override="childStyle">
                                        <p:cTn id="31" dur="500" fill="hold"/>
                                        <p:tgtEl>
                                          <p:spTgt spid="3">
                                            <p:txEl>
                                              <p:pRg st="3" end="3"/>
                                            </p:txEl>
                                          </p:spTgt>
                                        </p:tgtEl>
                                        <p:attrNameLst>
                                          <p:attrName>style.fontSize</p:attrName>
                                        </p:attrNameLst>
                                      </p:cBhvr>
                                    </p:anim>
                                  </p:childTnLst>
                                </p:cTn>
                              </p:par>
                              <p:par>
                                <p:cTn id="32" presetID="28" presetClass="emph" presetSubtype="0" fill="hold" nodeType="withEffect">
                                  <p:stCondLst>
                                    <p:cond delay="0"/>
                                  </p:stCondLst>
                                  <p:iterate type="lt">
                                    <p:tmPct val="10000"/>
                                  </p:iterate>
                                  <p:childTnLst>
                                    <p:animClr clrSpc="rgb" dir="cw">
                                      <p:cBhvr override="childStyle">
                                        <p:cTn id="33" dur="500" fill="hold"/>
                                        <p:tgtEl>
                                          <p:spTgt spid="3">
                                            <p:txEl>
                                              <p:pRg st="4" end="4"/>
                                            </p:txEl>
                                          </p:spTgt>
                                        </p:tgtEl>
                                        <p:attrNameLst>
                                          <p:attrName>style.color</p:attrName>
                                        </p:attrNameLst>
                                      </p:cBhvr>
                                      <p:to>
                                        <a:schemeClr val="accent2"/>
                                      </p:to>
                                    </p:animClr>
                                    <p:animClr clrSpc="rgb" dir="cw">
                                      <p:cBhvr>
                                        <p:cTn id="34" dur="500" fill="hold"/>
                                        <p:tgtEl>
                                          <p:spTgt spid="3">
                                            <p:txEl>
                                              <p:pRg st="4" end="4"/>
                                            </p:txEl>
                                          </p:spTgt>
                                        </p:tgtEl>
                                        <p:attrNameLst>
                                          <p:attrName>fillcolor</p:attrName>
                                        </p:attrNameLst>
                                      </p:cBhvr>
                                      <p:to>
                                        <a:schemeClr val="accent2"/>
                                      </p:to>
                                    </p:animClr>
                                    <p:set>
                                      <p:cBhvr>
                                        <p:cTn id="35" dur="500" fill="hold"/>
                                        <p:tgtEl>
                                          <p:spTgt spid="3">
                                            <p:txEl>
                                              <p:pRg st="4" end="4"/>
                                            </p:txEl>
                                          </p:spTgt>
                                        </p:tgtEl>
                                        <p:attrNameLst>
                                          <p:attrName>fill.type</p:attrName>
                                        </p:attrNameLst>
                                      </p:cBhvr>
                                      <p:to>
                                        <p:strVal val="solid"/>
                                      </p:to>
                                    </p:set>
                                    <p:anim to="1.5" calcmode="lin" valueType="num">
                                      <p:cBhvr override="childStyle">
                                        <p:cTn id="36" dur="500" fill="hold"/>
                                        <p:tgtEl>
                                          <p:spTgt spid="3">
                                            <p:txEl>
                                              <p:pRg st="4" end="4"/>
                                            </p:txEl>
                                          </p:spTgt>
                                        </p:tgtEl>
                                        <p:attrNameLst>
                                          <p:attrName>style.fontSize</p:attrName>
                                        </p:attrNameLst>
                                      </p:cBhvr>
                                    </p:anim>
                                  </p:childTnLst>
                                </p:cTn>
                              </p:par>
                              <p:par>
                                <p:cTn id="37" presetID="28" presetClass="emph" presetSubtype="0" fill="hold" nodeType="withEffect">
                                  <p:stCondLst>
                                    <p:cond delay="0"/>
                                  </p:stCondLst>
                                  <p:iterate type="lt">
                                    <p:tmPct val="10000"/>
                                  </p:iterate>
                                  <p:childTnLst>
                                    <p:animClr clrSpc="rgb" dir="cw">
                                      <p:cBhvr override="childStyle">
                                        <p:cTn id="38" dur="500" fill="hold"/>
                                        <p:tgtEl>
                                          <p:spTgt spid="3">
                                            <p:txEl>
                                              <p:pRg st="5" end="5"/>
                                            </p:txEl>
                                          </p:spTgt>
                                        </p:tgtEl>
                                        <p:attrNameLst>
                                          <p:attrName>style.color</p:attrName>
                                        </p:attrNameLst>
                                      </p:cBhvr>
                                      <p:to>
                                        <a:schemeClr val="accent2"/>
                                      </p:to>
                                    </p:animClr>
                                    <p:animClr clrSpc="rgb" dir="cw">
                                      <p:cBhvr>
                                        <p:cTn id="39" dur="500" fill="hold"/>
                                        <p:tgtEl>
                                          <p:spTgt spid="3">
                                            <p:txEl>
                                              <p:pRg st="5" end="5"/>
                                            </p:txEl>
                                          </p:spTgt>
                                        </p:tgtEl>
                                        <p:attrNameLst>
                                          <p:attrName>fillcolor</p:attrName>
                                        </p:attrNameLst>
                                      </p:cBhvr>
                                      <p:to>
                                        <a:schemeClr val="accent2"/>
                                      </p:to>
                                    </p:animClr>
                                    <p:set>
                                      <p:cBhvr>
                                        <p:cTn id="40" dur="500" fill="hold"/>
                                        <p:tgtEl>
                                          <p:spTgt spid="3">
                                            <p:txEl>
                                              <p:pRg st="5" end="5"/>
                                            </p:txEl>
                                          </p:spTgt>
                                        </p:tgtEl>
                                        <p:attrNameLst>
                                          <p:attrName>fill.type</p:attrName>
                                        </p:attrNameLst>
                                      </p:cBhvr>
                                      <p:to>
                                        <p:strVal val="solid"/>
                                      </p:to>
                                    </p:set>
                                    <p:anim to="1.5" calcmode="lin" valueType="num">
                                      <p:cBhvr override="childStyle">
                                        <p:cTn id="41" dur="500" fill="hold"/>
                                        <p:tgtEl>
                                          <p:spTgt spid="3">
                                            <p:txEl>
                                              <p:pRg st="5" end="5"/>
                                            </p:txEl>
                                          </p:spTgt>
                                        </p:tgtEl>
                                        <p:attrNameLst>
                                          <p:attrName>style.fontSize</p:attrName>
                                        </p:attrNameLst>
                                      </p:cBhvr>
                                    </p:anim>
                                  </p:childTnLst>
                                </p:cTn>
                              </p:par>
                              <p:par>
                                <p:cTn id="42" presetID="28" presetClass="emph" presetSubtype="0" fill="hold" nodeType="withEffect">
                                  <p:stCondLst>
                                    <p:cond delay="0"/>
                                  </p:stCondLst>
                                  <p:iterate type="lt">
                                    <p:tmPct val="10000"/>
                                  </p:iterate>
                                  <p:childTnLst>
                                    <p:animClr clrSpc="rgb" dir="cw">
                                      <p:cBhvr override="childStyle">
                                        <p:cTn id="43" dur="500" fill="hold"/>
                                        <p:tgtEl>
                                          <p:spTgt spid="3">
                                            <p:txEl>
                                              <p:pRg st="6" end="6"/>
                                            </p:txEl>
                                          </p:spTgt>
                                        </p:tgtEl>
                                        <p:attrNameLst>
                                          <p:attrName>style.color</p:attrName>
                                        </p:attrNameLst>
                                      </p:cBhvr>
                                      <p:to>
                                        <a:schemeClr val="accent2"/>
                                      </p:to>
                                    </p:animClr>
                                    <p:animClr clrSpc="rgb" dir="cw">
                                      <p:cBhvr>
                                        <p:cTn id="44" dur="500" fill="hold"/>
                                        <p:tgtEl>
                                          <p:spTgt spid="3">
                                            <p:txEl>
                                              <p:pRg st="6" end="6"/>
                                            </p:txEl>
                                          </p:spTgt>
                                        </p:tgtEl>
                                        <p:attrNameLst>
                                          <p:attrName>fillcolor</p:attrName>
                                        </p:attrNameLst>
                                      </p:cBhvr>
                                      <p:to>
                                        <a:schemeClr val="accent2"/>
                                      </p:to>
                                    </p:animClr>
                                    <p:set>
                                      <p:cBhvr>
                                        <p:cTn id="45" dur="500" fill="hold"/>
                                        <p:tgtEl>
                                          <p:spTgt spid="3">
                                            <p:txEl>
                                              <p:pRg st="6" end="6"/>
                                            </p:txEl>
                                          </p:spTgt>
                                        </p:tgtEl>
                                        <p:attrNameLst>
                                          <p:attrName>fill.type</p:attrName>
                                        </p:attrNameLst>
                                      </p:cBhvr>
                                      <p:to>
                                        <p:strVal val="solid"/>
                                      </p:to>
                                    </p:set>
                                    <p:anim to="1.5" calcmode="lin" valueType="num">
                                      <p:cBhvr override="childStyle">
                                        <p:cTn id="46" dur="500" fill="hold"/>
                                        <p:tgtEl>
                                          <p:spTgt spid="3">
                                            <p:txEl>
                                              <p:pRg st="6" end="6"/>
                                            </p:txEl>
                                          </p:spTgt>
                                        </p:tgtEl>
                                        <p:attrNameLst>
                                          <p:attrName>style.fontSize</p:attrName>
                                        </p:attrNameLst>
                                      </p:cBhvr>
                                    </p:anim>
                                  </p:childTnLst>
                                </p:cTn>
                              </p:par>
                              <p:par>
                                <p:cTn id="47" presetID="28" presetClass="emph" presetSubtype="0" fill="hold" nodeType="withEffect">
                                  <p:stCondLst>
                                    <p:cond delay="0"/>
                                  </p:stCondLst>
                                  <p:iterate type="lt">
                                    <p:tmPct val="10000"/>
                                  </p:iterate>
                                  <p:childTnLst>
                                    <p:animClr clrSpc="rgb" dir="cw">
                                      <p:cBhvr override="childStyle">
                                        <p:cTn id="48" dur="500" fill="hold"/>
                                        <p:tgtEl>
                                          <p:spTgt spid="3">
                                            <p:txEl>
                                              <p:pRg st="7" end="7"/>
                                            </p:txEl>
                                          </p:spTgt>
                                        </p:tgtEl>
                                        <p:attrNameLst>
                                          <p:attrName>style.color</p:attrName>
                                        </p:attrNameLst>
                                      </p:cBhvr>
                                      <p:to>
                                        <a:schemeClr val="accent2"/>
                                      </p:to>
                                    </p:animClr>
                                    <p:animClr clrSpc="rgb" dir="cw">
                                      <p:cBhvr>
                                        <p:cTn id="49" dur="500" fill="hold"/>
                                        <p:tgtEl>
                                          <p:spTgt spid="3">
                                            <p:txEl>
                                              <p:pRg st="7" end="7"/>
                                            </p:txEl>
                                          </p:spTgt>
                                        </p:tgtEl>
                                        <p:attrNameLst>
                                          <p:attrName>fillcolor</p:attrName>
                                        </p:attrNameLst>
                                      </p:cBhvr>
                                      <p:to>
                                        <a:schemeClr val="accent2"/>
                                      </p:to>
                                    </p:animClr>
                                    <p:set>
                                      <p:cBhvr>
                                        <p:cTn id="50" dur="500" fill="hold"/>
                                        <p:tgtEl>
                                          <p:spTgt spid="3">
                                            <p:txEl>
                                              <p:pRg st="7" end="7"/>
                                            </p:txEl>
                                          </p:spTgt>
                                        </p:tgtEl>
                                        <p:attrNameLst>
                                          <p:attrName>fill.type</p:attrName>
                                        </p:attrNameLst>
                                      </p:cBhvr>
                                      <p:to>
                                        <p:strVal val="solid"/>
                                      </p:to>
                                    </p:set>
                                    <p:anim to="1.5" calcmode="lin" valueType="num">
                                      <p:cBhvr override="childStyle">
                                        <p:cTn id="51" dur="500" fill="hold"/>
                                        <p:tgtEl>
                                          <p:spTgt spid="3">
                                            <p:txEl>
                                              <p:pRg st="7" end="7"/>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Tonicity adjustment Agents</a:t>
            </a:r>
            <a:endParaRPr lang="en-US" dirty="0"/>
          </a:p>
        </p:txBody>
      </p:sp>
      <p:sp>
        <p:nvSpPr>
          <p:cNvPr id="3" name="Content Placeholder 2"/>
          <p:cNvSpPr>
            <a:spLocks noGrp="1"/>
          </p:cNvSpPr>
          <p:nvPr>
            <p:ph idx="1"/>
          </p:nvPr>
        </p:nvSpPr>
        <p:spPr>
          <a:xfrm>
            <a:off x="1435608" y="1447800"/>
            <a:ext cx="7498080" cy="5029200"/>
          </a:xfrm>
        </p:spPr>
        <p:txBody>
          <a:bodyPr/>
          <a:lstStyle/>
          <a:p>
            <a:pPr algn="just"/>
            <a:r>
              <a:rPr lang="en-US" dirty="0"/>
              <a:t>C</a:t>
            </a:r>
            <a:r>
              <a:rPr lang="en-US" dirty="0" smtClean="0"/>
              <a:t>ompounds contributing </a:t>
            </a:r>
            <a:r>
              <a:rPr lang="en-US" dirty="0" err="1" smtClean="0"/>
              <a:t>isotonicity</a:t>
            </a:r>
            <a:r>
              <a:rPr lang="en-US" dirty="0" smtClean="0"/>
              <a:t> of the product reduces the pain of injection</a:t>
            </a:r>
          </a:p>
          <a:p>
            <a:pPr algn="just"/>
            <a:endParaRPr lang="en-US" dirty="0" smtClean="0"/>
          </a:p>
          <a:p>
            <a:pPr algn="just"/>
            <a:endParaRPr lang="en-US" dirty="0" smtClean="0"/>
          </a:p>
          <a:p>
            <a:pPr algn="just"/>
            <a:r>
              <a:rPr lang="en-US" dirty="0" smtClean="0"/>
              <a:t> Tonicity adjusters are the last ingredients added in the formulation</a:t>
            </a:r>
          </a:p>
          <a:p>
            <a:pPr algn="just">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r>
              <a:rPr lang="en-US" b="1" dirty="0" smtClean="0"/>
              <a:t>Tonicity adjustment Agents</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82667237"/>
              </p:ext>
            </p:extLst>
          </p:nvPr>
        </p:nvGraphicFramePr>
        <p:xfrm>
          <a:off x="971552" y="2557465"/>
          <a:ext cx="72009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9254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mph" presetSubtype="0" fill="hold" grpId="0" nodeType="clickEffect">
                                  <p:stCondLst>
                                    <p:cond delay="0"/>
                                  </p:stCondLst>
                                  <p:childTnLst>
                                    <p:animClr clrSpc="hsl" dir="cw">
                                      <p:cBhvr override="childStyle">
                                        <p:cTn id="11" dur="500" fill="hold"/>
                                        <p:tgtEl>
                                          <p:spTgt spid="4">
                                            <p:graphicEl>
                                              <a:dgm id="{A8393F95-2662-41B3-B1A0-C4C10AACFA05}"/>
                                            </p:graphicEl>
                                          </p:spTgt>
                                        </p:tgtEl>
                                        <p:attrNameLst>
                                          <p:attrName>style.color</p:attrName>
                                        </p:attrNameLst>
                                      </p:cBhvr>
                                      <p:by>
                                        <p:hsl h="7200000" s="0" l="0"/>
                                      </p:by>
                                    </p:animClr>
                                    <p:animClr clrSpc="hsl" dir="cw">
                                      <p:cBhvr>
                                        <p:cTn id="12" dur="500" fill="hold"/>
                                        <p:tgtEl>
                                          <p:spTgt spid="4">
                                            <p:graphicEl>
                                              <a:dgm id="{A8393F95-2662-41B3-B1A0-C4C10AACFA05}"/>
                                            </p:graphicEl>
                                          </p:spTgt>
                                        </p:tgtEl>
                                        <p:attrNameLst>
                                          <p:attrName>fillcolor</p:attrName>
                                        </p:attrNameLst>
                                      </p:cBhvr>
                                      <p:by>
                                        <p:hsl h="7200000" s="0" l="0"/>
                                      </p:by>
                                    </p:animClr>
                                    <p:animClr clrSpc="hsl" dir="cw">
                                      <p:cBhvr>
                                        <p:cTn id="13" dur="500" fill="hold"/>
                                        <p:tgtEl>
                                          <p:spTgt spid="4">
                                            <p:graphicEl>
                                              <a:dgm id="{A8393F95-2662-41B3-B1A0-C4C10AACFA05}"/>
                                            </p:graphicEl>
                                          </p:spTgt>
                                        </p:tgtEl>
                                        <p:attrNameLst>
                                          <p:attrName>stroke.color</p:attrName>
                                        </p:attrNameLst>
                                      </p:cBhvr>
                                      <p:by>
                                        <p:hsl h="7200000" s="0" l="0"/>
                                      </p:by>
                                    </p:animClr>
                                    <p:set>
                                      <p:cBhvr>
                                        <p:cTn id="14" dur="500" fill="hold"/>
                                        <p:tgtEl>
                                          <p:spTgt spid="4">
                                            <p:graphicEl>
                                              <a:dgm id="{A8393F95-2662-41B3-B1A0-C4C10AACFA05}"/>
                                            </p:graphicEl>
                                          </p:spTgt>
                                        </p:tgtEl>
                                        <p:attrNameLst>
                                          <p:attrName>fill.type</p:attrName>
                                        </p:attrNameLst>
                                      </p:cBhvr>
                                      <p:to>
                                        <p:strVal val="solid"/>
                                      </p:to>
                                    </p:set>
                                  </p:childTnLst>
                                </p:cTn>
                              </p:par>
                              <p:par>
                                <p:cTn id="15" presetID="21" presetClass="emph" presetSubtype="0" fill="hold" grpId="0" nodeType="withEffect">
                                  <p:stCondLst>
                                    <p:cond delay="0"/>
                                  </p:stCondLst>
                                  <p:childTnLst>
                                    <p:animClr clrSpc="hsl" dir="cw">
                                      <p:cBhvr override="childStyle">
                                        <p:cTn id="16" dur="500" fill="hold"/>
                                        <p:tgtEl>
                                          <p:spTgt spid="4">
                                            <p:graphicEl>
                                              <a:dgm id="{F43544BA-A991-44A9-B3E7-7A77024BB87D}"/>
                                            </p:graphicEl>
                                          </p:spTgt>
                                        </p:tgtEl>
                                        <p:attrNameLst>
                                          <p:attrName>style.color</p:attrName>
                                        </p:attrNameLst>
                                      </p:cBhvr>
                                      <p:by>
                                        <p:hsl h="7200000" s="0" l="0"/>
                                      </p:by>
                                    </p:animClr>
                                    <p:animClr clrSpc="hsl" dir="cw">
                                      <p:cBhvr>
                                        <p:cTn id="17" dur="500" fill="hold"/>
                                        <p:tgtEl>
                                          <p:spTgt spid="4">
                                            <p:graphicEl>
                                              <a:dgm id="{F43544BA-A991-44A9-B3E7-7A77024BB87D}"/>
                                            </p:graphicEl>
                                          </p:spTgt>
                                        </p:tgtEl>
                                        <p:attrNameLst>
                                          <p:attrName>fillcolor</p:attrName>
                                        </p:attrNameLst>
                                      </p:cBhvr>
                                      <p:by>
                                        <p:hsl h="7200000" s="0" l="0"/>
                                      </p:by>
                                    </p:animClr>
                                    <p:animClr clrSpc="hsl" dir="cw">
                                      <p:cBhvr>
                                        <p:cTn id="18" dur="500" fill="hold"/>
                                        <p:tgtEl>
                                          <p:spTgt spid="4">
                                            <p:graphicEl>
                                              <a:dgm id="{F43544BA-A991-44A9-B3E7-7A77024BB87D}"/>
                                            </p:graphicEl>
                                          </p:spTgt>
                                        </p:tgtEl>
                                        <p:attrNameLst>
                                          <p:attrName>stroke.color</p:attrName>
                                        </p:attrNameLst>
                                      </p:cBhvr>
                                      <p:by>
                                        <p:hsl h="7200000" s="0" l="0"/>
                                      </p:by>
                                    </p:animClr>
                                    <p:set>
                                      <p:cBhvr>
                                        <p:cTn id="19" dur="500" fill="hold"/>
                                        <p:tgtEl>
                                          <p:spTgt spid="4">
                                            <p:graphicEl>
                                              <a:dgm id="{F43544BA-A991-44A9-B3E7-7A77024BB87D}"/>
                                            </p:graphicEl>
                                          </p:spTgt>
                                        </p:tgtEl>
                                        <p:attrNameLst>
                                          <p:attrName>fill.type</p:attrName>
                                        </p:attrNameLst>
                                      </p:cBhvr>
                                      <p:to>
                                        <p:strVal val="solid"/>
                                      </p:to>
                                    </p:set>
                                  </p:childTnLst>
                                </p:cTn>
                              </p:par>
                              <p:par>
                                <p:cTn id="20" presetID="21" presetClass="emph" presetSubtype="0" fill="hold" grpId="0" nodeType="withEffect">
                                  <p:stCondLst>
                                    <p:cond delay="0"/>
                                  </p:stCondLst>
                                  <p:childTnLst>
                                    <p:animClr clrSpc="hsl" dir="cw">
                                      <p:cBhvr override="childStyle">
                                        <p:cTn id="21" dur="500" fill="hold"/>
                                        <p:tgtEl>
                                          <p:spTgt spid="4">
                                            <p:graphicEl>
                                              <a:dgm id="{8CAB46B8-3A0E-4FAD-AED9-5C88479FCF29}"/>
                                            </p:graphicEl>
                                          </p:spTgt>
                                        </p:tgtEl>
                                        <p:attrNameLst>
                                          <p:attrName>style.color</p:attrName>
                                        </p:attrNameLst>
                                      </p:cBhvr>
                                      <p:by>
                                        <p:hsl h="7200000" s="0" l="0"/>
                                      </p:by>
                                    </p:animClr>
                                    <p:animClr clrSpc="hsl" dir="cw">
                                      <p:cBhvr>
                                        <p:cTn id="22" dur="500" fill="hold"/>
                                        <p:tgtEl>
                                          <p:spTgt spid="4">
                                            <p:graphicEl>
                                              <a:dgm id="{8CAB46B8-3A0E-4FAD-AED9-5C88479FCF29}"/>
                                            </p:graphicEl>
                                          </p:spTgt>
                                        </p:tgtEl>
                                        <p:attrNameLst>
                                          <p:attrName>fillcolor</p:attrName>
                                        </p:attrNameLst>
                                      </p:cBhvr>
                                      <p:by>
                                        <p:hsl h="7200000" s="0" l="0"/>
                                      </p:by>
                                    </p:animClr>
                                    <p:animClr clrSpc="hsl" dir="cw">
                                      <p:cBhvr>
                                        <p:cTn id="23" dur="500" fill="hold"/>
                                        <p:tgtEl>
                                          <p:spTgt spid="4">
                                            <p:graphicEl>
                                              <a:dgm id="{8CAB46B8-3A0E-4FAD-AED9-5C88479FCF29}"/>
                                            </p:graphicEl>
                                          </p:spTgt>
                                        </p:tgtEl>
                                        <p:attrNameLst>
                                          <p:attrName>stroke.color</p:attrName>
                                        </p:attrNameLst>
                                      </p:cBhvr>
                                      <p:by>
                                        <p:hsl h="7200000" s="0" l="0"/>
                                      </p:by>
                                    </p:animClr>
                                    <p:set>
                                      <p:cBhvr>
                                        <p:cTn id="24" dur="500" fill="hold"/>
                                        <p:tgtEl>
                                          <p:spTgt spid="4">
                                            <p:graphicEl>
                                              <a:dgm id="{8CAB46B8-3A0E-4FAD-AED9-5C88479FCF29}"/>
                                            </p:graphicEl>
                                          </p:spTgt>
                                        </p:tgtEl>
                                        <p:attrNameLst>
                                          <p:attrName>fill.type</p:attrName>
                                        </p:attrNameLst>
                                      </p:cBhvr>
                                      <p:to>
                                        <p:strVal val="solid"/>
                                      </p:to>
                                    </p:set>
                                  </p:childTnLst>
                                </p:cTn>
                              </p:par>
                              <p:par>
                                <p:cTn id="25" presetID="21" presetClass="emph" presetSubtype="0" fill="hold" grpId="0" nodeType="withEffect">
                                  <p:stCondLst>
                                    <p:cond delay="0"/>
                                  </p:stCondLst>
                                  <p:childTnLst>
                                    <p:animClr clrSpc="hsl" dir="cw">
                                      <p:cBhvr override="childStyle">
                                        <p:cTn id="26" dur="500" fill="hold"/>
                                        <p:tgtEl>
                                          <p:spTgt spid="4">
                                            <p:graphicEl>
                                              <a:dgm id="{AF5E331D-4347-4474-B6D3-29A31133D4BE}"/>
                                            </p:graphicEl>
                                          </p:spTgt>
                                        </p:tgtEl>
                                        <p:attrNameLst>
                                          <p:attrName>style.color</p:attrName>
                                        </p:attrNameLst>
                                      </p:cBhvr>
                                      <p:by>
                                        <p:hsl h="7200000" s="0" l="0"/>
                                      </p:by>
                                    </p:animClr>
                                    <p:animClr clrSpc="hsl" dir="cw">
                                      <p:cBhvr>
                                        <p:cTn id="27" dur="500" fill="hold"/>
                                        <p:tgtEl>
                                          <p:spTgt spid="4">
                                            <p:graphicEl>
                                              <a:dgm id="{AF5E331D-4347-4474-B6D3-29A31133D4BE}"/>
                                            </p:graphicEl>
                                          </p:spTgt>
                                        </p:tgtEl>
                                        <p:attrNameLst>
                                          <p:attrName>fillcolor</p:attrName>
                                        </p:attrNameLst>
                                      </p:cBhvr>
                                      <p:by>
                                        <p:hsl h="7200000" s="0" l="0"/>
                                      </p:by>
                                    </p:animClr>
                                    <p:animClr clrSpc="hsl" dir="cw">
                                      <p:cBhvr>
                                        <p:cTn id="28" dur="500" fill="hold"/>
                                        <p:tgtEl>
                                          <p:spTgt spid="4">
                                            <p:graphicEl>
                                              <a:dgm id="{AF5E331D-4347-4474-B6D3-29A31133D4BE}"/>
                                            </p:graphicEl>
                                          </p:spTgt>
                                        </p:tgtEl>
                                        <p:attrNameLst>
                                          <p:attrName>stroke.color</p:attrName>
                                        </p:attrNameLst>
                                      </p:cBhvr>
                                      <p:by>
                                        <p:hsl h="7200000" s="0" l="0"/>
                                      </p:by>
                                    </p:animClr>
                                    <p:set>
                                      <p:cBhvr>
                                        <p:cTn id="29" dur="500" fill="hold"/>
                                        <p:tgtEl>
                                          <p:spTgt spid="4">
                                            <p:graphicEl>
                                              <a:dgm id="{AF5E331D-4347-4474-B6D3-29A31133D4BE}"/>
                                            </p:graphicEl>
                                          </p:spTgt>
                                        </p:tgtEl>
                                        <p:attrNameLst>
                                          <p:attrName>fill.type</p:attrName>
                                        </p:attrNameLst>
                                      </p:cBhvr>
                                      <p:to>
                                        <p:strVal val="solid"/>
                                      </p:to>
                                    </p:set>
                                  </p:childTnLst>
                                </p:cTn>
                              </p:par>
                              <p:par>
                                <p:cTn id="30" presetID="21" presetClass="emph" presetSubtype="0" fill="hold" grpId="0" nodeType="withEffect">
                                  <p:stCondLst>
                                    <p:cond delay="0"/>
                                  </p:stCondLst>
                                  <p:childTnLst>
                                    <p:animClr clrSpc="hsl" dir="cw">
                                      <p:cBhvr override="childStyle">
                                        <p:cTn id="31" dur="500" fill="hold"/>
                                        <p:tgtEl>
                                          <p:spTgt spid="4">
                                            <p:graphicEl>
                                              <a:dgm id="{2F1FB869-62AF-404D-9538-418B81A1BF8B}"/>
                                            </p:graphicEl>
                                          </p:spTgt>
                                        </p:tgtEl>
                                        <p:attrNameLst>
                                          <p:attrName>style.color</p:attrName>
                                        </p:attrNameLst>
                                      </p:cBhvr>
                                      <p:by>
                                        <p:hsl h="7200000" s="0" l="0"/>
                                      </p:by>
                                    </p:animClr>
                                    <p:animClr clrSpc="hsl" dir="cw">
                                      <p:cBhvr>
                                        <p:cTn id="32" dur="500" fill="hold"/>
                                        <p:tgtEl>
                                          <p:spTgt spid="4">
                                            <p:graphicEl>
                                              <a:dgm id="{2F1FB869-62AF-404D-9538-418B81A1BF8B}"/>
                                            </p:graphicEl>
                                          </p:spTgt>
                                        </p:tgtEl>
                                        <p:attrNameLst>
                                          <p:attrName>fillcolor</p:attrName>
                                        </p:attrNameLst>
                                      </p:cBhvr>
                                      <p:by>
                                        <p:hsl h="7200000" s="0" l="0"/>
                                      </p:by>
                                    </p:animClr>
                                    <p:animClr clrSpc="hsl" dir="cw">
                                      <p:cBhvr>
                                        <p:cTn id="33" dur="500" fill="hold"/>
                                        <p:tgtEl>
                                          <p:spTgt spid="4">
                                            <p:graphicEl>
                                              <a:dgm id="{2F1FB869-62AF-404D-9538-418B81A1BF8B}"/>
                                            </p:graphicEl>
                                          </p:spTgt>
                                        </p:tgtEl>
                                        <p:attrNameLst>
                                          <p:attrName>stroke.color</p:attrName>
                                        </p:attrNameLst>
                                      </p:cBhvr>
                                      <p:by>
                                        <p:hsl h="7200000" s="0" l="0"/>
                                      </p:by>
                                    </p:animClr>
                                    <p:set>
                                      <p:cBhvr>
                                        <p:cTn id="34" dur="500" fill="hold"/>
                                        <p:tgtEl>
                                          <p:spTgt spid="4">
                                            <p:graphicEl>
                                              <a:dgm id="{2F1FB869-62AF-404D-9538-418B81A1BF8B}"/>
                                            </p:graphicEl>
                                          </p:spTgt>
                                        </p:tgtEl>
                                        <p:attrNameLst>
                                          <p:attrName>fill.type</p:attrName>
                                        </p:attrNameLst>
                                      </p:cBhvr>
                                      <p:to>
                                        <p:strVal val="solid"/>
                                      </p:to>
                                    </p:set>
                                  </p:childTnLst>
                                </p:cTn>
                              </p:par>
                              <p:par>
                                <p:cTn id="35" presetID="21" presetClass="emph" presetSubtype="0" fill="hold" grpId="0" nodeType="withEffect">
                                  <p:stCondLst>
                                    <p:cond delay="0"/>
                                  </p:stCondLst>
                                  <p:childTnLst>
                                    <p:animClr clrSpc="hsl" dir="cw">
                                      <p:cBhvr override="childStyle">
                                        <p:cTn id="36" dur="500" fill="hold"/>
                                        <p:tgtEl>
                                          <p:spTgt spid="4">
                                            <p:graphicEl>
                                              <a:dgm id="{7C67A437-C3B6-4478-9622-0E3D7A372F74}"/>
                                            </p:graphicEl>
                                          </p:spTgt>
                                        </p:tgtEl>
                                        <p:attrNameLst>
                                          <p:attrName>style.color</p:attrName>
                                        </p:attrNameLst>
                                      </p:cBhvr>
                                      <p:by>
                                        <p:hsl h="7200000" s="0" l="0"/>
                                      </p:by>
                                    </p:animClr>
                                    <p:animClr clrSpc="hsl" dir="cw">
                                      <p:cBhvr>
                                        <p:cTn id="37" dur="500" fill="hold"/>
                                        <p:tgtEl>
                                          <p:spTgt spid="4">
                                            <p:graphicEl>
                                              <a:dgm id="{7C67A437-C3B6-4478-9622-0E3D7A372F74}"/>
                                            </p:graphicEl>
                                          </p:spTgt>
                                        </p:tgtEl>
                                        <p:attrNameLst>
                                          <p:attrName>fillcolor</p:attrName>
                                        </p:attrNameLst>
                                      </p:cBhvr>
                                      <p:by>
                                        <p:hsl h="7200000" s="0" l="0"/>
                                      </p:by>
                                    </p:animClr>
                                    <p:animClr clrSpc="hsl" dir="cw">
                                      <p:cBhvr>
                                        <p:cTn id="38" dur="500" fill="hold"/>
                                        <p:tgtEl>
                                          <p:spTgt spid="4">
                                            <p:graphicEl>
                                              <a:dgm id="{7C67A437-C3B6-4478-9622-0E3D7A372F74}"/>
                                            </p:graphicEl>
                                          </p:spTgt>
                                        </p:tgtEl>
                                        <p:attrNameLst>
                                          <p:attrName>stroke.color</p:attrName>
                                        </p:attrNameLst>
                                      </p:cBhvr>
                                      <p:by>
                                        <p:hsl h="7200000" s="0" l="0"/>
                                      </p:by>
                                    </p:animClr>
                                    <p:set>
                                      <p:cBhvr>
                                        <p:cTn id="39" dur="500" fill="hold"/>
                                        <p:tgtEl>
                                          <p:spTgt spid="4">
                                            <p:graphicEl>
                                              <a:dgm id="{7C67A437-C3B6-4478-9622-0E3D7A372F74}"/>
                                            </p:graphic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4" grpId="0">
        <p:bldSub>
          <a:bldDgm/>
        </p:bldSub>
      </p:bldGraphic>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CHELATING AGENTS</a:t>
            </a:r>
            <a:endParaRPr lang="en-US" dirty="0"/>
          </a:p>
        </p:txBody>
      </p:sp>
      <p:sp>
        <p:nvSpPr>
          <p:cNvPr id="3" name="Content Placeholder 2"/>
          <p:cNvSpPr>
            <a:spLocks noGrp="1"/>
          </p:cNvSpPr>
          <p:nvPr>
            <p:ph idx="1"/>
          </p:nvPr>
        </p:nvSpPr>
        <p:spPr/>
        <p:txBody>
          <a:bodyPr/>
          <a:lstStyle/>
          <a:p>
            <a:pPr algn="just"/>
            <a:r>
              <a:rPr lang="en-US" dirty="0" smtClean="0"/>
              <a:t> Chelating agents may be added to bind with traces of heavy metals ,which it free, catalyzes the degradative reactions</a:t>
            </a:r>
          </a:p>
          <a:p>
            <a:pPr algn="just"/>
            <a:r>
              <a:rPr lang="en-US" dirty="0" smtClean="0"/>
              <a:t> </a:t>
            </a:r>
            <a:r>
              <a:rPr lang="en-US" dirty="0"/>
              <a:t>T</a:t>
            </a:r>
            <a:r>
              <a:rPr lang="en-US" dirty="0" smtClean="0"/>
              <a:t>he heavy metals extracted from rubber closures</a:t>
            </a:r>
          </a:p>
          <a:p>
            <a:pPr algn="just"/>
            <a:r>
              <a:rPr lang="en-US" dirty="0" smtClean="0"/>
              <a:t> </a:t>
            </a:r>
            <a:r>
              <a:rPr lang="en-US" dirty="0" err="1" smtClean="0"/>
              <a:t>Thimerosal</a:t>
            </a:r>
            <a:r>
              <a:rPr lang="en-US" dirty="0" smtClean="0"/>
              <a:t> in poliomyelitis vaccine</a:t>
            </a:r>
          </a:p>
          <a:p>
            <a:pPr algn="just"/>
            <a:r>
              <a:rPr lang="en-US" dirty="0" smtClean="0"/>
              <a:t> </a:t>
            </a:r>
            <a:r>
              <a:rPr lang="en-US" dirty="0" err="1" smtClean="0"/>
              <a:t>Thimerosal</a:t>
            </a:r>
            <a:r>
              <a:rPr lang="en-US" dirty="0" smtClean="0"/>
              <a:t> is unstable in presence of cupric ion, breakdown products of which destroy the </a:t>
            </a:r>
            <a:r>
              <a:rPr lang="en-US" dirty="0" err="1" smtClean="0"/>
              <a:t>antigenicity</a:t>
            </a:r>
            <a:r>
              <a:rPr lang="en-US" dirty="0" smtClean="0"/>
              <a:t> of vaccine</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57</a:t>
            </a:fld>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CHELATING AGENTS</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65192182"/>
              </p:ext>
            </p:extLst>
          </p:nvPr>
        </p:nvGraphicFramePr>
        <p:xfrm>
          <a:off x="971552" y="2557465"/>
          <a:ext cx="72009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074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ppt_w</p:attrName>
                                        </p:attrNameLst>
                                      </p:cBhvr>
                                      <p:tavLst>
                                        <p:tav tm="0" fmla="#ppt_w*sin(2.5*pi*$)">
                                          <p:val>
                                            <p:fltVal val="0"/>
                                          </p:val>
                                        </p:tav>
                                        <p:tav tm="100000">
                                          <p:val>
                                            <p:fltVal val="1"/>
                                          </p:val>
                                        </p:tav>
                                      </p:tavLst>
                                    </p:anim>
                                    <p:anim calcmode="lin" valueType="num">
                                      <p:cBhvr>
                                        <p:cTn id="15"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Inert Gases</a:t>
            </a:r>
            <a:endParaRPr lang="en-US" dirty="0"/>
          </a:p>
        </p:txBody>
      </p:sp>
      <p:sp>
        <p:nvSpPr>
          <p:cNvPr id="3" name="Content Placeholder 2"/>
          <p:cNvSpPr>
            <a:spLocks noGrp="1"/>
          </p:cNvSpPr>
          <p:nvPr>
            <p:ph idx="1"/>
          </p:nvPr>
        </p:nvSpPr>
        <p:spPr/>
        <p:txBody>
          <a:bodyPr/>
          <a:lstStyle/>
          <a:p>
            <a:pPr algn="just"/>
            <a:r>
              <a:rPr lang="en-US" dirty="0" smtClean="0"/>
              <a:t> Displace the oxygen from solution and reduce the possibility of oxidative changes in the formulation</a:t>
            </a:r>
          </a:p>
          <a:p>
            <a:pPr algn="just"/>
            <a:r>
              <a:rPr lang="en-US" dirty="0" smtClean="0"/>
              <a:t> During autoclaving, sodium bicarbonate injection decompose into carbonate, carbon dioxide and water. Saturation of solution by carbon dioxide inhibits this reaction and stabilized the solution</a:t>
            </a:r>
          </a:p>
          <a:p>
            <a:pPr algn="just"/>
            <a:r>
              <a:rPr lang="en-US" dirty="0" smtClean="0"/>
              <a:t> Nitrogen, argon and carbon dioxide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59</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Clarity Test</a:t>
            </a:r>
            <a:endParaRPr lang="en-US" dirty="0"/>
          </a:p>
        </p:txBody>
      </p:sp>
      <p:sp>
        <p:nvSpPr>
          <p:cNvPr id="3" name="Content Placeholder 2"/>
          <p:cNvSpPr>
            <a:spLocks noGrp="1"/>
          </p:cNvSpPr>
          <p:nvPr>
            <p:ph idx="1"/>
          </p:nvPr>
        </p:nvSpPr>
        <p:spPr/>
        <p:txBody>
          <a:bodyPr/>
          <a:lstStyle/>
          <a:p>
            <a:r>
              <a:rPr lang="en-US" dirty="0" smtClean="0"/>
              <a:t>Test to detect the particulate matter.</a:t>
            </a:r>
          </a:p>
          <a:p>
            <a:pPr>
              <a:buNone/>
            </a:pPr>
            <a:r>
              <a:rPr lang="en-US" dirty="0" smtClean="0"/>
              <a:t>       1. Visual method</a:t>
            </a:r>
          </a:p>
          <a:p>
            <a:pPr>
              <a:buNone/>
            </a:pPr>
            <a:r>
              <a:rPr lang="en-US" dirty="0" smtClean="0"/>
              <a:t>       2. Microscopic count method</a:t>
            </a:r>
          </a:p>
          <a:p>
            <a:pPr>
              <a:buNone/>
            </a:pPr>
            <a:r>
              <a:rPr lang="en-US" dirty="0" smtClean="0"/>
              <a:t>       3. Light obstruction method</a:t>
            </a:r>
          </a:p>
          <a:p>
            <a:pPr>
              <a:buNone/>
            </a:pPr>
            <a:r>
              <a:rPr lang="en-US" dirty="0" smtClean="0"/>
              <a:t>       4. Coulter counter method</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Antimicrobial  preservatives </a:t>
            </a:r>
            <a:endParaRPr lang="en-US" dirty="0"/>
          </a:p>
        </p:txBody>
      </p:sp>
      <p:sp>
        <p:nvSpPr>
          <p:cNvPr id="3" name="Content Placeholder 2"/>
          <p:cNvSpPr>
            <a:spLocks noGrp="1"/>
          </p:cNvSpPr>
          <p:nvPr>
            <p:ph idx="1"/>
          </p:nvPr>
        </p:nvSpPr>
        <p:spPr/>
        <p:txBody>
          <a:bodyPr/>
          <a:lstStyle/>
          <a:p>
            <a:r>
              <a:rPr lang="en-US" dirty="0" smtClean="0"/>
              <a:t> Antibacterial agents in </a:t>
            </a:r>
            <a:r>
              <a:rPr lang="en-US" dirty="0" err="1" smtClean="0"/>
              <a:t>bacteriostatic</a:t>
            </a:r>
            <a:r>
              <a:rPr lang="en-US" dirty="0" smtClean="0"/>
              <a:t> concentration must be included in formulation of product packaged in multiple dose vials</a:t>
            </a:r>
          </a:p>
          <a:p>
            <a:r>
              <a:rPr lang="en-US" dirty="0" smtClean="0"/>
              <a:t> The requirement of activity, stability, and effectiveness of antibacterial agents in </a:t>
            </a:r>
            <a:r>
              <a:rPr lang="en-US" dirty="0" err="1" smtClean="0"/>
              <a:t>parenterals</a:t>
            </a:r>
            <a:r>
              <a:rPr lang="en-US" dirty="0" smtClean="0"/>
              <a:t> have been reviewed in published papers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60</a:t>
            </a:fld>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Antimicrobial  preservatives  </a:t>
            </a:r>
            <a:endParaRPr lang="en-US" dirty="0"/>
          </a:p>
        </p:txBody>
      </p:sp>
      <p:sp>
        <p:nvSpPr>
          <p:cNvPr id="3" name="Content Placeholder 2"/>
          <p:cNvSpPr>
            <a:spLocks noGrp="1"/>
          </p:cNvSpPr>
          <p:nvPr>
            <p:ph idx="1"/>
          </p:nvPr>
        </p:nvSpPr>
        <p:spPr/>
        <p:txBody>
          <a:bodyPr/>
          <a:lstStyle/>
          <a:p>
            <a:r>
              <a:rPr lang="en-US" dirty="0" smtClean="0"/>
              <a:t> Benzyl alcohol		0.5-10.0 %</a:t>
            </a:r>
          </a:p>
          <a:p>
            <a:r>
              <a:rPr lang="en-US" dirty="0" smtClean="0"/>
              <a:t> </a:t>
            </a:r>
            <a:r>
              <a:rPr lang="en-US" dirty="0" err="1" smtClean="0"/>
              <a:t>Benzethonium</a:t>
            </a:r>
            <a:r>
              <a:rPr lang="en-US" dirty="0" smtClean="0"/>
              <a:t> chloride	0.01%</a:t>
            </a:r>
          </a:p>
          <a:p>
            <a:r>
              <a:rPr lang="en-US" dirty="0" smtClean="0"/>
              <a:t> Butyl </a:t>
            </a:r>
            <a:r>
              <a:rPr lang="en-US" dirty="0" err="1" smtClean="0"/>
              <a:t>paraben</a:t>
            </a:r>
            <a:r>
              <a:rPr lang="en-US" dirty="0" smtClean="0"/>
              <a:t>			0.015 %</a:t>
            </a:r>
          </a:p>
          <a:p>
            <a:r>
              <a:rPr lang="en-US" dirty="0" smtClean="0"/>
              <a:t> </a:t>
            </a:r>
            <a:r>
              <a:rPr lang="en-US" dirty="0" err="1" smtClean="0"/>
              <a:t>Chlorobutanol</a:t>
            </a:r>
            <a:r>
              <a:rPr lang="en-US" dirty="0" smtClean="0"/>
              <a:t> 		0.25-0.5%</a:t>
            </a:r>
          </a:p>
          <a:p>
            <a:r>
              <a:rPr lang="en-US" dirty="0" smtClean="0"/>
              <a:t> Methyl </a:t>
            </a:r>
            <a:r>
              <a:rPr lang="en-US" dirty="0" err="1" smtClean="0"/>
              <a:t>paraben</a:t>
            </a:r>
            <a:r>
              <a:rPr lang="en-US" dirty="0" smtClean="0"/>
              <a:t> 		0.1-0.125%</a:t>
            </a:r>
          </a:p>
          <a:p>
            <a:r>
              <a:rPr lang="en-US" dirty="0" smtClean="0"/>
              <a:t> </a:t>
            </a:r>
            <a:r>
              <a:rPr lang="en-US" dirty="0" err="1" smtClean="0"/>
              <a:t>Propyl</a:t>
            </a:r>
            <a:r>
              <a:rPr lang="en-US" dirty="0" smtClean="0"/>
              <a:t> </a:t>
            </a:r>
            <a:r>
              <a:rPr lang="en-US" dirty="0" err="1" smtClean="0"/>
              <a:t>paraben</a:t>
            </a:r>
            <a:r>
              <a:rPr lang="en-US" dirty="0" smtClean="0"/>
              <a:t> 		 </a:t>
            </a:r>
            <a:r>
              <a:rPr lang="en-US" smtClean="0"/>
              <a:t>0.005- 0.035%</a:t>
            </a:r>
            <a:endParaRPr lang="en-US" dirty="0" smtClean="0"/>
          </a:p>
          <a:p>
            <a:r>
              <a:rPr lang="en-US" dirty="0" smtClean="0"/>
              <a:t> </a:t>
            </a:r>
            <a:r>
              <a:rPr lang="en-US" dirty="0" err="1" smtClean="0"/>
              <a:t>Thimerosol</a:t>
            </a:r>
            <a:r>
              <a:rPr lang="en-US" dirty="0" smtClean="0"/>
              <a:t>			0.001-0.02%</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61</a:t>
            </a:fld>
            <a:endParaRPr 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 Process</a:t>
            </a:r>
            <a:endParaRPr lang="en-US" dirty="0"/>
          </a:p>
        </p:txBody>
      </p:sp>
      <p:sp>
        <p:nvSpPr>
          <p:cNvPr id="3" name="Content Placeholder 2"/>
          <p:cNvSpPr>
            <a:spLocks noGrp="1"/>
          </p:cNvSpPr>
          <p:nvPr>
            <p:ph idx="1"/>
          </p:nvPr>
        </p:nvSpPr>
        <p:spPr/>
        <p:txBody>
          <a:bodyPr>
            <a:normAutofit lnSpcReduction="10000"/>
          </a:bodyPr>
          <a:lstStyle/>
          <a:p>
            <a:pPr algn="just"/>
            <a:r>
              <a:rPr lang="en-US" dirty="0" smtClean="0"/>
              <a:t> </a:t>
            </a:r>
            <a:r>
              <a:rPr lang="en-US" dirty="0" smtClean="0">
                <a:latin typeface="Times New Roman" pitchFamily="18" charset="0"/>
                <a:cs typeface="Times New Roman" pitchFamily="18" charset="0"/>
              </a:rPr>
              <a:t>Steps from accumulation and combining of ingredients of the formula to the enclosing of product in the individual container for distribution.</a:t>
            </a:r>
          </a:p>
          <a:p>
            <a:r>
              <a:rPr lang="en-US" dirty="0" smtClean="0">
                <a:latin typeface="Times New Roman" pitchFamily="18" charset="0"/>
                <a:cs typeface="Times New Roman" pitchFamily="18" charset="0"/>
              </a:rPr>
              <a:t>For assurance of successful manufacturing operations,  all process steps must be written(SOP) after being shown to be effective. </a:t>
            </a:r>
          </a:p>
          <a:p>
            <a:pPr algn="just"/>
            <a:r>
              <a:rPr lang="en-US" dirty="0" smtClean="0"/>
              <a:t> Any change must  go through same approval steps as the original written SOP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62</a:t>
            </a:fld>
            <a:endParaRPr 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 Process </a:t>
            </a:r>
            <a:endParaRPr lang="en-US" dirty="0"/>
          </a:p>
        </p:txBody>
      </p:sp>
      <p:sp>
        <p:nvSpPr>
          <p:cNvPr id="3" name="Content Placeholder 2"/>
          <p:cNvSpPr>
            <a:spLocks noGrp="1"/>
          </p:cNvSpPr>
          <p:nvPr>
            <p:ph idx="1"/>
          </p:nvPr>
        </p:nvSpPr>
        <p:spPr/>
        <p:txBody>
          <a:bodyPr/>
          <a:lstStyle/>
          <a:p>
            <a:pPr algn="just"/>
            <a:r>
              <a:rPr lang="en-US" dirty="0" smtClean="0">
                <a:latin typeface="Times New Roman" pitchFamily="18" charset="0"/>
                <a:cs typeface="Times New Roman" pitchFamily="18" charset="0"/>
              </a:rPr>
              <a:t> In initial step, Formulation ingredients, container components and processing equipments, after approval are drawn from respective areas. </a:t>
            </a:r>
          </a:p>
          <a:p>
            <a:pPr algn="just"/>
            <a:r>
              <a:rPr lang="en-US" dirty="0" smtClean="0"/>
              <a:t> </a:t>
            </a:r>
            <a:r>
              <a:rPr lang="en-US" dirty="0" smtClean="0">
                <a:latin typeface="Times New Roman" pitchFamily="18" charset="0"/>
                <a:cs typeface="Times New Roman" pitchFamily="18" charset="0"/>
              </a:rPr>
              <a:t>The ingredients are compounded according to master formula in an environmental designed to maintain a high level of </a:t>
            </a:r>
            <a:r>
              <a:rPr lang="en-US" dirty="0" err="1" smtClean="0">
                <a:latin typeface="Times New Roman" pitchFamily="18" charset="0"/>
                <a:cs typeface="Times New Roman" pitchFamily="18" charset="0"/>
              </a:rPr>
              <a:t>cleanless</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63</a:t>
            </a:fld>
            <a:endParaRPr 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 Process  </a:t>
            </a:r>
            <a:endParaRPr lang="en-US" dirty="0"/>
          </a:p>
        </p:txBody>
      </p:sp>
      <p:sp>
        <p:nvSpPr>
          <p:cNvPr id="3" name="Content Placeholder 2"/>
          <p:cNvSpPr>
            <a:spLocks noGrp="1"/>
          </p:cNvSpPr>
          <p:nvPr>
            <p:ph idx="1"/>
          </p:nvPr>
        </p:nvSpPr>
        <p:spPr/>
        <p:txBody>
          <a:bodyPr/>
          <a:lstStyle/>
          <a:p>
            <a:r>
              <a:rPr lang="en-US" dirty="0" smtClean="0"/>
              <a:t> Process equipments and container components are cleaned according to the required specification</a:t>
            </a:r>
          </a:p>
          <a:p>
            <a:pPr algn="just"/>
            <a:r>
              <a:rPr lang="en-US" dirty="0" smtClean="0"/>
              <a:t> </a:t>
            </a:r>
            <a:r>
              <a:rPr lang="en-US" dirty="0" smtClean="0">
                <a:latin typeface="Times New Roman" pitchFamily="18" charset="0"/>
                <a:cs typeface="Times New Roman" pitchFamily="18" charset="0"/>
              </a:rPr>
              <a:t>Assembled in a clean environment, preferably are sterilized and </a:t>
            </a:r>
            <a:r>
              <a:rPr lang="en-US" dirty="0" err="1" smtClean="0">
                <a:latin typeface="Times New Roman" pitchFamily="18" charset="0"/>
                <a:cs typeface="Times New Roman" pitchFamily="18" charset="0"/>
              </a:rPr>
              <a:t>depyrogenated</a:t>
            </a:r>
            <a:r>
              <a:rPr lang="en-US" dirty="0" smtClean="0">
                <a:latin typeface="Times New Roman" pitchFamily="18" charset="0"/>
                <a:cs typeface="Times New Roman" pitchFamily="18" charset="0"/>
              </a:rPr>
              <a:t>  prior to use</a:t>
            </a:r>
          </a:p>
          <a:p>
            <a:pPr algn="just"/>
            <a:r>
              <a:rPr lang="en-US" dirty="0" smtClean="0">
                <a:latin typeface="Times New Roman" pitchFamily="18" charset="0"/>
                <a:cs typeface="Times New Roman" pitchFamily="18" charset="0"/>
              </a:rPr>
              <a:t> all equipments and supplies introduce into a septic filling area should be sterile.</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64</a:t>
            </a:fld>
            <a:endParaRPr lang="en-US"/>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 Process </a:t>
            </a:r>
            <a:endParaRPr lang="en-US" dirty="0"/>
          </a:p>
        </p:txBody>
      </p:sp>
      <p:sp>
        <p:nvSpPr>
          <p:cNvPr id="3" name="Content Placeholder 2"/>
          <p:cNvSpPr>
            <a:spLocks noGrp="1"/>
          </p:cNvSpPr>
          <p:nvPr>
            <p:ph idx="1"/>
          </p:nvPr>
        </p:nvSpPr>
        <p:spPr/>
        <p:txBody>
          <a:bodyPr/>
          <a:lstStyle/>
          <a:p>
            <a:pPr algn="just"/>
            <a:r>
              <a:rPr lang="en-US" dirty="0" smtClean="0"/>
              <a:t> all supplies must be introduced into aseptic area in such a manner that a septic state of these rooms is maintained </a:t>
            </a:r>
          </a:p>
          <a:p>
            <a:pPr algn="just"/>
            <a:r>
              <a:rPr lang="en-US" dirty="0" smtClean="0"/>
              <a:t> The product is sealed in its final container within aseptic room. </a:t>
            </a:r>
          </a:p>
          <a:p>
            <a:pPr algn="just"/>
            <a:r>
              <a:rPr lang="en-US" dirty="0" smtClean="0"/>
              <a:t> Product is transferred to packaging area.</a:t>
            </a:r>
          </a:p>
          <a:p>
            <a:pPr algn="just"/>
            <a:r>
              <a:rPr lang="en-US" dirty="0" smtClean="0"/>
              <a:t> this area is maintained clean but no need to meet the standards imposed for aseptic rooms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65</a:t>
            </a:fld>
            <a:endParaRPr lang="en-U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 Process </a:t>
            </a:r>
            <a:endParaRPr lang="en-US" dirty="0"/>
          </a:p>
        </p:txBody>
      </p:sp>
      <p:sp>
        <p:nvSpPr>
          <p:cNvPr id="3" name="Content Placeholder 2"/>
          <p:cNvSpPr>
            <a:spLocks noGrp="1"/>
          </p:cNvSpPr>
          <p:nvPr>
            <p:ph idx="1"/>
          </p:nvPr>
        </p:nvSpPr>
        <p:spPr/>
        <p:txBody>
          <a:bodyPr/>
          <a:lstStyle/>
          <a:p>
            <a:pPr algn="just"/>
            <a:r>
              <a:rPr lang="en-US" dirty="0" smtClean="0">
                <a:latin typeface="Times New Roman" pitchFamily="18" charset="0"/>
                <a:cs typeface="Times New Roman" pitchFamily="18" charset="0"/>
              </a:rPr>
              <a:t> Packaged products are placed in quarantine storage until all tests have been completed and in process control records have been evaluated </a:t>
            </a:r>
          </a:p>
          <a:p>
            <a:pPr algn="just"/>
            <a:r>
              <a:rPr lang="en-US" dirty="0" smtClean="0">
                <a:latin typeface="Times New Roman" pitchFamily="18" charset="0"/>
                <a:cs typeface="Times New Roman" pitchFamily="18" charset="0"/>
              </a:rPr>
              <a:t> The product may be released for distribution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66</a:t>
            </a:fld>
            <a:endParaRPr 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Control </a:t>
            </a:r>
            <a:endParaRPr lang="en-US" dirty="0"/>
          </a:p>
        </p:txBody>
      </p:sp>
      <p:sp>
        <p:nvSpPr>
          <p:cNvPr id="3" name="Content Placeholder 2"/>
          <p:cNvSpPr>
            <a:spLocks noGrp="1"/>
          </p:cNvSpPr>
          <p:nvPr>
            <p:ph idx="1"/>
          </p:nvPr>
        </p:nvSpPr>
        <p:spPr/>
        <p:txBody>
          <a:bodyPr>
            <a:normAutofit lnSpcReduction="10000"/>
          </a:bodyPr>
          <a:lstStyle/>
          <a:p>
            <a:pPr algn="just"/>
            <a:r>
              <a:rPr lang="en-US" dirty="0" smtClean="0"/>
              <a:t> </a:t>
            </a:r>
            <a:r>
              <a:rPr lang="en-US" dirty="0" smtClean="0">
                <a:latin typeface="Times New Roman" pitchFamily="18" charset="0"/>
                <a:cs typeface="Times New Roman" pitchFamily="18" charset="0"/>
              </a:rPr>
              <a:t>The standard of environmental control is vary, depending on the area ( Packaging, compounding, filling)</a:t>
            </a:r>
          </a:p>
          <a:p>
            <a:pPr algn="just"/>
            <a:r>
              <a:rPr lang="en-US" dirty="0" smtClean="0">
                <a:latin typeface="Times New Roman" pitchFamily="18" charset="0"/>
                <a:cs typeface="Times New Roman" pitchFamily="18" charset="0"/>
              </a:rPr>
              <a:t> the entire area used for preparation of product prepared aseptically in rigid controlled environment</a:t>
            </a:r>
          </a:p>
          <a:p>
            <a:pPr algn="just"/>
            <a:r>
              <a:rPr lang="en-US" dirty="0" smtClean="0">
                <a:latin typeface="Times New Roman" pitchFamily="18" charset="0"/>
                <a:cs typeface="Times New Roman" pitchFamily="18" charset="0"/>
              </a:rPr>
              <a:t> if the product is to be terminally sterilized, somewhat less rigid biologic control of the compounding and filling area may be acceptable.</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67</a:t>
            </a:fld>
            <a:endParaRPr lang="en-US"/>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Control </a:t>
            </a:r>
            <a:endParaRPr lang="en-US" dirty="0"/>
          </a:p>
        </p:txBody>
      </p:sp>
      <p:sp>
        <p:nvSpPr>
          <p:cNvPr id="3" name="Content Placeholder 2"/>
          <p:cNvSpPr>
            <a:spLocks noGrp="1"/>
          </p:cNvSpPr>
          <p:nvPr>
            <p:ph idx="1"/>
          </p:nvPr>
        </p:nvSpPr>
        <p:spPr/>
        <p:txBody>
          <a:bodyPr/>
          <a:lstStyle/>
          <a:p>
            <a:r>
              <a:rPr lang="en-US" dirty="0" smtClean="0"/>
              <a:t> </a:t>
            </a:r>
            <a:r>
              <a:rPr lang="en-US" dirty="0" smtClean="0">
                <a:solidFill>
                  <a:srgbClr val="FF0000"/>
                </a:solidFill>
              </a:rPr>
              <a:t>Traffic control </a:t>
            </a:r>
          </a:p>
          <a:p>
            <a:r>
              <a:rPr lang="en-US" dirty="0" smtClean="0"/>
              <a:t> A careful designed arrangements  to control and minimize traffic, particularly in and out of aseptic area, is essential.</a:t>
            </a:r>
          </a:p>
          <a:p>
            <a:r>
              <a:rPr lang="en-US" dirty="0" smtClean="0"/>
              <a:t> Personnel should be permitted to enter aseptic area only after following rigidly prescribed procedures </a:t>
            </a:r>
          </a:p>
          <a:p>
            <a:pPr>
              <a:buFont typeface="Wingdings" pitchFamily="2" charset="2"/>
              <a:buChar char="Ø"/>
            </a:pPr>
            <a:r>
              <a:rPr lang="en-US" dirty="0" smtClean="0"/>
              <a:t>	 removing street clothes</a:t>
            </a:r>
          </a:p>
          <a:p>
            <a:pPr>
              <a:buFont typeface="Wingdings" pitchFamily="2" charset="2"/>
              <a:buChar char="Ø"/>
            </a:pPr>
            <a:r>
              <a:rPr lang="en-US" dirty="0" smtClean="0"/>
              <a:t>	 washing their hand</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68</a:t>
            </a:fld>
            <a:endParaRPr lang="en-US"/>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Control </a:t>
            </a:r>
            <a:endParaRPr lang="en-US" dirty="0"/>
          </a:p>
        </p:txBody>
      </p:sp>
      <p:sp>
        <p:nvSpPr>
          <p:cNvPr id="3" name="Content Placeholder 2"/>
          <p:cNvSpPr>
            <a:spLocks noGrp="1"/>
          </p:cNvSpPr>
          <p:nvPr>
            <p:ph idx="1"/>
          </p:nvPr>
        </p:nvSpPr>
        <p:spPr/>
        <p:txBody>
          <a:bodyPr/>
          <a:lstStyle/>
          <a:p>
            <a:pPr>
              <a:buNone/>
            </a:pPr>
            <a:r>
              <a:rPr lang="en-US" dirty="0" smtClean="0">
                <a:solidFill>
                  <a:srgbClr val="FF0000"/>
                </a:solidFill>
              </a:rPr>
              <a:t>Traffic control</a:t>
            </a:r>
            <a:endParaRPr lang="en-US" dirty="0" smtClean="0"/>
          </a:p>
          <a:p>
            <a:pPr>
              <a:buFont typeface="Wingdings" pitchFamily="2" charset="2"/>
              <a:buChar char="Ø"/>
            </a:pPr>
            <a:r>
              <a:rPr lang="en-US" dirty="0" smtClean="0"/>
              <a:t>donning gowns, hats, shoes, facemasks</a:t>
            </a:r>
          </a:p>
          <a:p>
            <a:pPr>
              <a:buNone/>
            </a:pPr>
            <a:r>
              <a:rPr lang="en-US" dirty="0" smtClean="0"/>
              <a:t>        gloves</a:t>
            </a:r>
          </a:p>
          <a:p>
            <a:pPr>
              <a:buFont typeface="Wingdings" pitchFamily="2" charset="2"/>
              <a:buChar char="§"/>
            </a:pPr>
            <a:r>
              <a:rPr lang="en-US" dirty="0" smtClean="0"/>
              <a:t> Once they have entered into aseptic area, not permitted to move in and out of the area without </a:t>
            </a:r>
            <a:r>
              <a:rPr lang="en-US" dirty="0" err="1" smtClean="0"/>
              <a:t>regowning</a:t>
            </a:r>
            <a:r>
              <a:rPr lang="en-US" dirty="0" smtClean="0"/>
              <a:t>.</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69</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method</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
        <p:nvSpPr>
          <p:cNvPr id="8" name="Content Placeholder 7"/>
          <p:cNvSpPr>
            <a:spLocks noGrp="1"/>
          </p:cNvSpPr>
          <p:nvPr>
            <p:ph idx="1"/>
          </p:nvPr>
        </p:nvSpPr>
        <p:spPr>
          <a:xfrm>
            <a:off x="1435608" y="1447800"/>
            <a:ext cx="7174992" cy="4800600"/>
          </a:xfrm>
        </p:spPr>
        <p:txBody>
          <a:bodyPr>
            <a:noAutofit/>
          </a:bodyPr>
          <a:lstStyle/>
          <a:p>
            <a:r>
              <a:rPr lang="en-US" sz="2800" dirty="0" smtClean="0"/>
              <a:t>The containers are examined against strong illuminated screen.</a:t>
            </a:r>
          </a:p>
          <a:p>
            <a:r>
              <a:rPr lang="en-US" sz="2800" dirty="0" smtClean="0"/>
              <a:t>Black background is used for the detection of light colored particles and white background for dark colored particles. </a:t>
            </a:r>
          </a:p>
          <a:p>
            <a:endParaRPr lang="en-US" sz="2800" dirty="0"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Control </a:t>
            </a:r>
            <a:endParaRPr lang="en-US" dirty="0"/>
          </a:p>
        </p:txBody>
      </p:sp>
      <p:sp>
        <p:nvSpPr>
          <p:cNvPr id="3" name="Content Placeholder 2"/>
          <p:cNvSpPr>
            <a:spLocks noGrp="1"/>
          </p:cNvSpPr>
          <p:nvPr>
            <p:ph idx="1"/>
          </p:nvPr>
        </p:nvSpPr>
        <p:spPr/>
        <p:txBody>
          <a:bodyPr/>
          <a:lstStyle/>
          <a:p>
            <a:r>
              <a:rPr lang="en-US" dirty="0" smtClean="0"/>
              <a:t> </a:t>
            </a:r>
            <a:r>
              <a:rPr lang="en-US" dirty="0" smtClean="0">
                <a:solidFill>
                  <a:srgbClr val="FF0000"/>
                </a:solidFill>
              </a:rPr>
              <a:t>Surface Disinfectants</a:t>
            </a:r>
          </a:p>
          <a:p>
            <a:r>
              <a:rPr lang="en-US" dirty="0" smtClean="0">
                <a:solidFill>
                  <a:srgbClr val="FF0000"/>
                </a:solidFill>
              </a:rPr>
              <a:t> </a:t>
            </a:r>
            <a:r>
              <a:rPr lang="en-US" dirty="0" smtClean="0"/>
              <a:t>After thorough cleaning, all surfaces should be disinfected, at least in the aseptic area</a:t>
            </a:r>
          </a:p>
          <a:p>
            <a:r>
              <a:rPr lang="en-US" dirty="0" smtClean="0"/>
              <a:t> Ultraviolet lights reduces the viable micro organism present in the surface or in the air</a:t>
            </a:r>
          </a:p>
          <a:p>
            <a:r>
              <a:rPr lang="en-US" dirty="0" smtClean="0"/>
              <a:t> </a:t>
            </a:r>
          </a:p>
          <a:p>
            <a:pPr>
              <a:buNone/>
            </a:pPr>
            <a:endParaRPr lang="en-US" dirty="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70</a:t>
            </a:fld>
            <a:endParaRPr lang="en-US"/>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Control </a:t>
            </a:r>
            <a:endParaRPr lang="en-US" dirty="0"/>
          </a:p>
        </p:txBody>
      </p:sp>
      <p:sp>
        <p:nvSpPr>
          <p:cNvPr id="3" name="Content Placeholder 2"/>
          <p:cNvSpPr>
            <a:spLocks noGrp="1"/>
          </p:cNvSpPr>
          <p:nvPr>
            <p:ph idx="1"/>
          </p:nvPr>
        </p:nvSpPr>
        <p:spPr/>
        <p:txBody>
          <a:bodyPr/>
          <a:lstStyle/>
          <a:p>
            <a:r>
              <a:rPr lang="en-US" dirty="0" smtClean="0"/>
              <a:t> </a:t>
            </a:r>
            <a:r>
              <a:rPr lang="en-US" dirty="0" smtClean="0">
                <a:solidFill>
                  <a:srgbClr val="FF0000"/>
                </a:solidFill>
              </a:rPr>
              <a:t>Air control </a:t>
            </a:r>
          </a:p>
          <a:p>
            <a:r>
              <a:rPr lang="en-US" dirty="0" smtClean="0"/>
              <a:t> Air is exchanged frequently ( personnel)</a:t>
            </a:r>
          </a:p>
          <a:p>
            <a:r>
              <a:rPr lang="en-US" dirty="0" smtClean="0"/>
              <a:t>More than one pre filters may be used in series </a:t>
            </a:r>
          </a:p>
          <a:p>
            <a:r>
              <a:rPr lang="en-US" dirty="0" smtClean="0"/>
              <a:t> First one quite large, next one of somewhat smaller in size, to remove the contaminated air</a:t>
            </a:r>
          </a:p>
          <a:p>
            <a:r>
              <a:rPr lang="en-US" dirty="0" smtClean="0"/>
              <a:t>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71</a:t>
            </a:fld>
            <a:endParaRPr lang="en-US"/>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Control </a:t>
            </a:r>
            <a:endParaRPr lang="en-US" dirty="0"/>
          </a:p>
        </p:txBody>
      </p:sp>
      <p:sp>
        <p:nvSpPr>
          <p:cNvPr id="3" name="Content Placeholder 2"/>
          <p:cNvSpPr>
            <a:spLocks noGrp="1"/>
          </p:cNvSpPr>
          <p:nvPr>
            <p:ph idx="1"/>
          </p:nvPr>
        </p:nvSpPr>
        <p:spPr/>
        <p:txBody>
          <a:bodyPr>
            <a:normAutofit fontScale="92500" lnSpcReduction="10000"/>
          </a:bodyPr>
          <a:lstStyle/>
          <a:p>
            <a:pPr algn="just"/>
            <a:r>
              <a:rPr lang="en-US" dirty="0" smtClean="0"/>
              <a:t>  </a:t>
            </a:r>
            <a:r>
              <a:rPr lang="en-US" dirty="0" smtClean="0">
                <a:solidFill>
                  <a:srgbClr val="FF0000"/>
                </a:solidFill>
              </a:rPr>
              <a:t>Air control</a:t>
            </a:r>
          </a:p>
          <a:p>
            <a:pPr algn="just"/>
            <a:r>
              <a:rPr lang="en-US" dirty="0" smtClean="0">
                <a:latin typeface="Times New Roman" pitchFamily="18" charset="0"/>
                <a:cs typeface="Times New Roman" pitchFamily="18" charset="0"/>
              </a:rPr>
              <a:t>High Efficiency Particulate Air (HEPA) </a:t>
            </a:r>
          </a:p>
          <a:p>
            <a:pPr algn="just"/>
            <a:r>
              <a:rPr lang="en-US" dirty="0" smtClean="0">
                <a:latin typeface="Times New Roman" pitchFamily="18" charset="0"/>
                <a:cs typeface="Times New Roman" pitchFamily="18" charset="0"/>
              </a:rPr>
              <a:t> At least 99.97% efficient in removing particles of 0.3 Um  size and larges </a:t>
            </a:r>
          </a:p>
          <a:p>
            <a:pPr algn="just"/>
            <a:r>
              <a:rPr lang="en-US" dirty="0" smtClean="0">
                <a:latin typeface="Times New Roman" pitchFamily="18" charset="0"/>
                <a:cs typeface="Times New Roman" pitchFamily="18" charset="0"/>
              </a:rPr>
              <a:t> Air passing through these units can be rendered virtually free from foreign matters</a:t>
            </a:r>
          </a:p>
          <a:p>
            <a:pPr algn="just"/>
            <a:r>
              <a:rPr lang="en-US" dirty="0" smtClean="0">
                <a:latin typeface="Times New Roman" pitchFamily="18" charset="0"/>
                <a:cs typeface="Times New Roman" pitchFamily="18" charset="0"/>
              </a:rPr>
              <a:t> Clean air in </a:t>
            </a:r>
            <a:r>
              <a:rPr lang="en-US" dirty="0" err="1" smtClean="0">
                <a:latin typeface="Times New Roman" pitchFamily="18" charset="0"/>
                <a:cs typeface="Times New Roman" pitchFamily="18" charset="0"/>
              </a:rPr>
              <a:t>dirstributed</a:t>
            </a:r>
            <a:r>
              <a:rPr lang="en-US" dirty="0" smtClean="0">
                <a:latin typeface="Times New Roman" pitchFamily="18" charset="0"/>
                <a:cs typeface="Times New Roman" pitchFamily="18" charset="0"/>
              </a:rPr>
              <a:t> to the required areas by means of metal ducts. </a:t>
            </a:r>
          </a:p>
          <a:p>
            <a:pPr algn="just"/>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Hepa</a:t>
            </a:r>
            <a:r>
              <a:rPr lang="en-US" dirty="0" smtClean="0">
                <a:latin typeface="Times New Roman" pitchFamily="18" charset="0"/>
                <a:cs typeface="Times New Roman" pitchFamily="18" charset="0"/>
              </a:rPr>
              <a:t> filters installed at point where clean air enters the controlled room</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72</a:t>
            </a:fld>
            <a:endParaRPr lang="en-US"/>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Environmental Control </a:t>
            </a:r>
            <a:endParaRPr lang="en-US" dirty="0"/>
          </a:p>
        </p:txBody>
      </p:sp>
      <p:sp>
        <p:nvSpPr>
          <p:cNvPr id="3" name="Content Placeholder 2"/>
          <p:cNvSpPr>
            <a:spLocks noGrp="1"/>
          </p:cNvSpPr>
          <p:nvPr>
            <p:ph idx="1"/>
          </p:nvPr>
        </p:nvSpPr>
        <p:spPr/>
        <p:txBody>
          <a:bodyPr/>
          <a:lstStyle/>
          <a:p>
            <a:r>
              <a:rPr lang="en-US" dirty="0" smtClean="0"/>
              <a:t> </a:t>
            </a:r>
            <a:r>
              <a:rPr lang="en-US" dirty="0" smtClean="0">
                <a:solidFill>
                  <a:srgbClr val="FF0000"/>
                </a:solidFill>
              </a:rPr>
              <a:t>Air control</a:t>
            </a:r>
          </a:p>
          <a:p>
            <a:r>
              <a:rPr lang="en-US" dirty="0" smtClean="0">
                <a:solidFill>
                  <a:srgbClr val="FF0000"/>
                </a:solidFill>
              </a:rPr>
              <a:t> </a:t>
            </a:r>
            <a:r>
              <a:rPr lang="en-US" dirty="0" smtClean="0">
                <a:solidFill>
                  <a:srgbClr val="C00000"/>
                </a:solidFill>
              </a:rPr>
              <a:t>Class 100 clean room</a:t>
            </a:r>
          </a:p>
          <a:p>
            <a:pPr algn="just"/>
            <a:r>
              <a:rPr lang="en-US" dirty="0" smtClean="0">
                <a:solidFill>
                  <a:srgbClr val="FF0000"/>
                </a:solidFill>
              </a:rPr>
              <a:t> </a:t>
            </a:r>
            <a:r>
              <a:rPr lang="en-US" dirty="0">
                <a:latin typeface="Times New Roman" pitchFamily="18" charset="0"/>
                <a:cs typeface="Times New Roman" pitchFamily="18" charset="0"/>
              </a:rPr>
              <a:t>A</a:t>
            </a:r>
            <a:r>
              <a:rPr lang="en-US" dirty="0" smtClean="0">
                <a:latin typeface="Times New Roman" pitchFamily="18" charset="0"/>
                <a:cs typeface="Times New Roman" pitchFamily="18" charset="0"/>
              </a:rPr>
              <a:t> room in which the particle count in the air is not more than 100 per cubic foot of 0.5 um and larger in size</a:t>
            </a:r>
          </a:p>
          <a:p>
            <a:pPr algn="just"/>
            <a:r>
              <a:rPr lang="en-US" dirty="0" smtClean="0">
                <a:latin typeface="Times New Roman" pitchFamily="18" charset="0"/>
                <a:cs typeface="Times New Roman" pitchFamily="18" charset="0"/>
              </a:rPr>
              <a:t> The airflow must be uniform in velocity and direction through out any given cross section of area </a:t>
            </a:r>
          </a:p>
          <a:p>
            <a:pPr algn="just"/>
            <a:r>
              <a:rPr lang="en-US" smtClean="0">
                <a:latin typeface="Times New Roman" pitchFamily="18" charset="0"/>
                <a:cs typeface="Times New Roman" pitchFamily="18" charset="0"/>
              </a:rPr>
              <a:t> Specified </a:t>
            </a:r>
            <a:r>
              <a:rPr lang="en-US" dirty="0" smtClean="0">
                <a:latin typeface="Times New Roman" pitchFamily="18" charset="0"/>
                <a:cs typeface="Times New Roman" pitchFamily="18" charset="0"/>
              </a:rPr>
              <a:t>for most critically aseptic area</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73</a:t>
            </a:fld>
            <a:endParaRPr lang="en-US"/>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Environmental Control </a:t>
            </a:r>
            <a:endParaRPr lang="en-US" dirty="0"/>
          </a:p>
        </p:txBody>
      </p:sp>
      <p:sp>
        <p:nvSpPr>
          <p:cNvPr id="3" name="Content Placeholder 2"/>
          <p:cNvSpPr>
            <a:spLocks noGrp="1"/>
          </p:cNvSpPr>
          <p:nvPr>
            <p:ph idx="1"/>
          </p:nvPr>
        </p:nvSpPr>
        <p:spPr/>
        <p:txBody>
          <a:bodyPr/>
          <a:lstStyle/>
          <a:p>
            <a:r>
              <a:rPr lang="en-US" dirty="0" smtClean="0"/>
              <a:t> </a:t>
            </a:r>
            <a:r>
              <a:rPr lang="en-US" dirty="0" smtClean="0">
                <a:solidFill>
                  <a:srgbClr val="FF0000"/>
                </a:solidFill>
              </a:rPr>
              <a:t>Air control</a:t>
            </a:r>
          </a:p>
          <a:p>
            <a:r>
              <a:rPr lang="en-US" dirty="0" smtClean="0">
                <a:solidFill>
                  <a:srgbClr val="FF0000"/>
                </a:solidFill>
              </a:rPr>
              <a:t> </a:t>
            </a:r>
            <a:r>
              <a:rPr lang="en-US" dirty="0" smtClean="0">
                <a:solidFill>
                  <a:srgbClr val="C00000"/>
                </a:solidFill>
              </a:rPr>
              <a:t>Class 10,000 Clean room</a:t>
            </a:r>
          </a:p>
          <a:p>
            <a:pPr algn="just"/>
            <a:r>
              <a:rPr lang="en-US" dirty="0" smtClean="0"/>
              <a:t> </a:t>
            </a:r>
            <a:r>
              <a:rPr lang="en-US" dirty="0" smtClean="0">
                <a:latin typeface="Times New Roman" pitchFamily="18" charset="0"/>
                <a:cs typeface="Times New Roman" pitchFamily="18" charset="0"/>
              </a:rPr>
              <a:t>One in which the particle count is not more than 10,000 per cubic foot of 0.5Um and larger in size </a:t>
            </a:r>
          </a:p>
          <a:p>
            <a:pPr algn="just"/>
            <a:r>
              <a:rPr lang="en-US" dirty="0" smtClean="0"/>
              <a:t> </a:t>
            </a:r>
            <a:r>
              <a:rPr lang="en-US" dirty="0" smtClean="0">
                <a:latin typeface="Times New Roman" pitchFamily="18" charset="0"/>
                <a:cs typeface="Times New Roman" pitchFamily="18" charset="0"/>
              </a:rPr>
              <a:t>Buffer areas around aseptic area ( handling, pre cleaned containers, process filtration and aseptic gowning of personnel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74</a:t>
            </a:fld>
            <a:endParaRPr lang="en-US"/>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Control</a:t>
            </a:r>
            <a:endParaRPr lang="en-US" dirty="0"/>
          </a:p>
        </p:txBody>
      </p:sp>
      <p:sp>
        <p:nvSpPr>
          <p:cNvPr id="3" name="Content Placeholder 2"/>
          <p:cNvSpPr>
            <a:spLocks noGrp="1"/>
          </p:cNvSpPr>
          <p:nvPr>
            <p:ph idx="1"/>
          </p:nvPr>
        </p:nvSpPr>
        <p:spPr/>
        <p:txBody>
          <a:bodyPr/>
          <a:lstStyle/>
          <a:p>
            <a:r>
              <a:rPr lang="en-US" dirty="0" smtClean="0"/>
              <a:t> </a:t>
            </a:r>
            <a:r>
              <a:rPr lang="en-US" dirty="0" smtClean="0">
                <a:solidFill>
                  <a:srgbClr val="FF0000"/>
                </a:solidFill>
              </a:rPr>
              <a:t>Air control</a:t>
            </a:r>
          </a:p>
          <a:p>
            <a:r>
              <a:rPr lang="en-US" dirty="0" smtClean="0">
                <a:solidFill>
                  <a:srgbClr val="FF0000"/>
                </a:solidFill>
              </a:rPr>
              <a:t> </a:t>
            </a:r>
            <a:r>
              <a:rPr lang="en-US" dirty="0" smtClean="0">
                <a:solidFill>
                  <a:srgbClr val="C00000"/>
                </a:solidFill>
              </a:rPr>
              <a:t>Class 100,000 Clean room</a:t>
            </a:r>
          </a:p>
          <a:p>
            <a:r>
              <a:rPr lang="en-US" dirty="0" smtClean="0"/>
              <a:t> </a:t>
            </a:r>
            <a:r>
              <a:rPr lang="en-US" dirty="0" smtClean="0">
                <a:latin typeface="Times New Roman" pitchFamily="18" charset="0"/>
                <a:cs typeface="Times New Roman" pitchFamily="18" charset="0"/>
              </a:rPr>
              <a:t>One in which the particle count is not more than 100,000 per cubic foot of 0.5Um and larger in size</a:t>
            </a:r>
          </a:p>
          <a:p>
            <a:r>
              <a:rPr lang="en-US" dirty="0" smtClean="0">
                <a:latin typeface="Times New Roman" pitchFamily="18" charset="0"/>
                <a:cs typeface="Times New Roman" pitchFamily="18" charset="0"/>
              </a:rPr>
              <a:t> Laboratories, stock staging area, finish packaging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75</a:t>
            </a:fld>
            <a:endParaRPr lang="en-US"/>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Environmental monitoring method</a:t>
            </a:r>
            <a:endParaRPr lang="en-US" dirty="0"/>
          </a:p>
        </p:txBody>
      </p:sp>
      <p:sp>
        <p:nvSpPr>
          <p:cNvPr id="3" name="Content Placeholder 2"/>
          <p:cNvSpPr>
            <a:spLocks noGrp="1"/>
          </p:cNvSpPr>
          <p:nvPr>
            <p:ph idx="1"/>
          </p:nvPr>
        </p:nvSpPr>
        <p:spPr/>
        <p:txBody>
          <a:bodyPr/>
          <a:lstStyle/>
          <a:p>
            <a:r>
              <a:rPr lang="en-US" dirty="0" smtClean="0"/>
              <a:t> </a:t>
            </a:r>
            <a:r>
              <a:rPr lang="en-US" dirty="0" smtClean="0">
                <a:solidFill>
                  <a:srgbClr val="FF0000"/>
                </a:solidFill>
              </a:rPr>
              <a:t>Biological evaluation</a:t>
            </a:r>
          </a:p>
          <a:p>
            <a:r>
              <a:rPr lang="en-US" dirty="0" smtClean="0"/>
              <a:t> </a:t>
            </a:r>
            <a:r>
              <a:rPr lang="en-US" dirty="0" smtClean="0">
                <a:solidFill>
                  <a:srgbClr val="C00000"/>
                </a:solidFill>
              </a:rPr>
              <a:t>Settling plates method</a:t>
            </a:r>
          </a:p>
          <a:p>
            <a:r>
              <a:rPr lang="en-US" dirty="0" smtClean="0"/>
              <a:t>  </a:t>
            </a:r>
            <a:r>
              <a:rPr lang="en-US" dirty="0" smtClean="0">
                <a:latin typeface="Times New Roman" pitchFamily="18" charset="0"/>
                <a:cs typeface="Times New Roman" pitchFamily="18" charset="0"/>
              </a:rPr>
              <a:t>Gravitational fallout in a given time on a   </a:t>
            </a:r>
          </a:p>
          <a:p>
            <a:pPr>
              <a:buNone/>
            </a:pPr>
            <a:r>
              <a:rPr lang="en-US" dirty="0" smtClean="0">
                <a:latin typeface="Times New Roman" pitchFamily="18" charset="0"/>
                <a:cs typeface="Times New Roman" pitchFamily="18" charset="0"/>
              </a:rPr>
              <a:t>     given area</a:t>
            </a:r>
          </a:p>
          <a:p>
            <a:r>
              <a:rPr lang="en-US" dirty="0" smtClean="0">
                <a:latin typeface="Times New Roman" pitchFamily="18" charset="0"/>
                <a:cs typeface="Times New Roman" pitchFamily="18" charset="0"/>
              </a:rPr>
              <a:t>  Uncomplicated and low cost</a:t>
            </a:r>
          </a:p>
          <a:p>
            <a:r>
              <a:rPr lang="en-US" dirty="0" smtClean="0">
                <a:latin typeface="Times New Roman" pitchFamily="18" charset="0"/>
                <a:cs typeface="Times New Roman" pitchFamily="18" charset="0"/>
              </a:rPr>
              <a:t> only heavier particles settle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76</a:t>
            </a:fld>
            <a:endParaRPr lang="en-US"/>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Environmental monitoring method</a:t>
            </a:r>
            <a:endParaRPr lang="en-US" dirty="0"/>
          </a:p>
        </p:txBody>
      </p:sp>
      <p:sp>
        <p:nvSpPr>
          <p:cNvPr id="3" name="Content Placeholder 2"/>
          <p:cNvSpPr>
            <a:spLocks noGrp="1"/>
          </p:cNvSpPr>
          <p:nvPr>
            <p:ph idx="1"/>
          </p:nvPr>
        </p:nvSpPr>
        <p:spPr/>
        <p:txBody>
          <a:bodyPr/>
          <a:lstStyle/>
          <a:p>
            <a:r>
              <a:rPr lang="en-US" dirty="0" smtClean="0"/>
              <a:t> </a:t>
            </a:r>
            <a:r>
              <a:rPr lang="en-US" dirty="0" smtClean="0">
                <a:solidFill>
                  <a:srgbClr val="C00000"/>
                </a:solidFill>
              </a:rPr>
              <a:t>Slit sampler</a:t>
            </a:r>
          </a:p>
          <a:p>
            <a:pPr algn="just"/>
            <a:r>
              <a:rPr lang="en-US" dirty="0" smtClean="0">
                <a:solidFill>
                  <a:srgbClr val="C00000"/>
                </a:solidFill>
              </a:rPr>
              <a:t> </a:t>
            </a:r>
            <a:r>
              <a:rPr lang="en-US" dirty="0" smtClean="0">
                <a:latin typeface="Times New Roman" pitchFamily="18" charset="0"/>
                <a:cs typeface="Times New Roman" pitchFamily="18" charset="0"/>
              </a:rPr>
              <a:t>Measured volume of air drawn through slit and impacted on nutrient agar as plate turns</a:t>
            </a:r>
          </a:p>
          <a:p>
            <a:pPr algn="just"/>
            <a:r>
              <a:rPr lang="en-US" dirty="0" smtClean="0">
                <a:latin typeface="Times New Roman" pitchFamily="18" charset="0"/>
                <a:cs typeface="Times New Roman" pitchFamily="18" charset="0"/>
              </a:rPr>
              <a:t> Measured volume of air sampled</a:t>
            </a:r>
          </a:p>
          <a:p>
            <a:pPr algn="just"/>
            <a:r>
              <a:rPr lang="en-US" dirty="0" smtClean="0">
                <a:latin typeface="Times New Roman" pitchFamily="18" charset="0"/>
                <a:cs typeface="Times New Roman" pitchFamily="18" charset="0"/>
              </a:rPr>
              <a:t> sampling related to time, as </a:t>
            </a:r>
            <a:r>
              <a:rPr lang="en-US" dirty="0" err="1" smtClean="0">
                <a:latin typeface="Times New Roman" pitchFamily="18" charset="0"/>
                <a:cs typeface="Times New Roman" pitchFamily="18" charset="0"/>
              </a:rPr>
              <a:t>palte</a:t>
            </a:r>
            <a:r>
              <a:rPr lang="en-US" dirty="0" smtClean="0">
                <a:latin typeface="Times New Roman" pitchFamily="18" charset="0"/>
                <a:cs typeface="Times New Roman" pitchFamily="18" charset="0"/>
              </a:rPr>
              <a:t> turns</a:t>
            </a:r>
          </a:p>
          <a:p>
            <a:pPr algn="just"/>
            <a:r>
              <a:rPr lang="en-US" dirty="0" smtClean="0">
                <a:latin typeface="Times New Roman" pitchFamily="18" charset="0"/>
                <a:cs typeface="Times New Roman" pitchFamily="18" charset="0"/>
              </a:rPr>
              <a:t> velocity of impaction likely to have lethal effect on vegetative cells</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77</a:t>
            </a:fld>
            <a:endParaRPr lang="en-US"/>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Environmental monitoring method</a:t>
            </a:r>
            <a:endParaRPr lang="en-US" dirty="0"/>
          </a:p>
        </p:txBody>
      </p:sp>
      <p:sp>
        <p:nvSpPr>
          <p:cNvPr id="3" name="Content Placeholder 2"/>
          <p:cNvSpPr>
            <a:spLocks noGrp="1"/>
          </p:cNvSpPr>
          <p:nvPr>
            <p:ph idx="1"/>
          </p:nvPr>
        </p:nvSpPr>
        <p:spPr/>
        <p:txBody>
          <a:bodyPr/>
          <a:lstStyle/>
          <a:p>
            <a:r>
              <a:rPr lang="en-US" dirty="0" smtClean="0"/>
              <a:t> </a:t>
            </a:r>
            <a:r>
              <a:rPr lang="en-US" dirty="0" smtClean="0">
                <a:solidFill>
                  <a:srgbClr val="C00000"/>
                </a:solidFill>
                <a:latin typeface="Times New Roman" pitchFamily="18" charset="0"/>
                <a:cs typeface="Times New Roman" pitchFamily="18" charset="0"/>
              </a:rPr>
              <a:t>Cascade sieve sampler</a:t>
            </a:r>
          </a:p>
          <a:p>
            <a:pPr algn="just"/>
            <a:r>
              <a:rPr lang="en-US" dirty="0" smtClean="0"/>
              <a:t> </a:t>
            </a:r>
            <a:r>
              <a:rPr lang="en-US" dirty="0" smtClean="0">
                <a:latin typeface="Times New Roman" pitchFamily="18" charset="0"/>
                <a:cs typeface="Times New Roman" pitchFamily="18" charset="0"/>
              </a:rPr>
              <a:t>Measured volume of air cascade through up to six plates of decreasing pore size and impacted on nutrient agar plates, with smallest particles collected on last plate</a:t>
            </a:r>
          </a:p>
          <a:p>
            <a:pPr algn="just"/>
            <a:r>
              <a:rPr lang="en-US" dirty="0" smtClean="0">
                <a:latin typeface="Times New Roman" pitchFamily="18" charset="0"/>
                <a:cs typeface="Times New Roman" pitchFamily="18" charset="0"/>
              </a:rPr>
              <a:t> Measured volume of air sampled</a:t>
            </a:r>
          </a:p>
          <a:p>
            <a:pPr algn="just"/>
            <a:r>
              <a:rPr lang="en-US" dirty="0" smtClean="0">
                <a:latin typeface="Times New Roman" pitchFamily="18" charset="0"/>
                <a:cs typeface="Times New Roman" pitchFamily="18" charset="0"/>
              </a:rPr>
              <a:t> permit gradation of particle by size </a:t>
            </a:r>
          </a:p>
          <a:p>
            <a:pPr algn="just"/>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78</a:t>
            </a:fld>
            <a:endParaRPr lang="en-US"/>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Environmental monitoring method</a:t>
            </a:r>
            <a:endParaRPr lang="en-US" dirty="0"/>
          </a:p>
        </p:txBody>
      </p:sp>
      <p:sp>
        <p:nvSpPr>
          <p:cNvPr id="3" name="Content Placeholder 2"/>
          <p:cNvSpPr>
            <a:spLocks noGrp="1"/>
          </p:cNvSpPr>
          <p:nvPr>
            <p:ph idx="1"/>
          </p:nvPr>
        </p:nvSpPr>
        <p:spPr/>
        <p:txBody>
          <a:bodyPr/>
          <a:lstStyle/>
          <a:p>
            <a:r>
              <a:rPr lang="en-US" dirty="0" smtClean="0">
                <a:solidFill>
                  <a:srgbClr val="C00000"/>
                </a:solidFill>
              </a:rPr>
              <a:t>Membrane filter sampler</a:t>
            </a:r>
          </a:p>
          <a:p>
            <a:r>
              <a:rPr lang="en-US" dirty="0" smtClean="0"/>
              <a:t> Measured volume of air drawn through membrane filter with particles retained on surface and filter then incubated on nutrient agar plate</a:t>
            </a:r>
          </a:p>
          <a:p>
            <a:r>
              <a:rPr lang="en-US" dirty="0" smtClean="0"/>
              <a:t> Used for microscopic particle counting </a:t>
            </a:r>
          </a:p>
          <a:p>
            <a:r>
              <a:rPr lang="en-US" dirty="0" smtClean="0"/>
              <a:t> Addition step of membrane being placed</a:t>
            </a:r>
          </a:p>
          <a:p>
            <a:r>
              <a:rPr lang="en-US" dirty="0" smtClean="0"/>
              <a:t> </a:t>
            </a:r>
            <a:r>
              <a:rPr lang="en-US" dirty="0" err="1" smtClean="0"/>
              <a:t>Vaccum</a:t>
            </a:r>
            <a:r>
              <a:rPr lang="en-US" dirty="0" smtClean="0"/>
              <a:t> source required </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79</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pic>
        <p:nvPicPr>
          <p:cNvPr id="6" name="Content Placeholder 6" descr="visual.jpg"/>
          <p:cNvPicPr>
            <a:picLocks noChangeAspect="1"/>
          </p:cNvPicPr>
          <p:nvPr/>
        </p:nvPicPr>
        <p:blipFill>
          <a:blip r:embed="rId2" cstate="print"/>
          <a:stretch>
            <a:fillRect/>
          </a:stretch>
        </p:blipFill>
        <p:spPr>
          <a:xfrm>
            <a:off x="1219200" y="1295400"/>
            <a:ext cx="7620000" cy="4953000"/>
          </a:xfrm>
          <a:prstGeom prst="rect">
            <a:avLst/>
          </a:prstGeom>
        </p:spPr>
      </p:pic>
      <p:sp>
        <p:nvSpPr>
          <p:cNvPr id="8" name="TextBox 7"/>
          <p:cNvSpPr txBox="1"/>
          <p:nvPr/>
        </p:nvSpPr>
        <p:spPr>
          <a:xfrm>
            <a:off x="1905000" y="838200"/>
            <a:ext cx="5414687" cy="584775"/>
          </a:xfrm>
          <a:prstGeom prst="rect">
            <a:avLst/>
          </a:prstGeom>
          <a:noFill/>
        </p:spPr>
        <p:txBody>
          <a:bodyPr wrap="none" rtlCol="0">
            <a:spAutoFit/>
          </a:bodyPr>
          <a:lstStyle/>
          <a:p>
            <a:r>
              <a:rPr lang="en-US" sz="3200" dirty="0" smtClean="0"/>
              <a:t>        Visual Inspection machine</a:t>
            </a:r>
            <a:endParaRPr lang="en-US" sz="3200"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Sterilization</a:t>
            </a:r>
            <a:endParaRPr lang="en-US" dirty="0"/>
          </a:p>
        </p:txBody>
      </p:sp>
      <p:sp>
        <p:nvSpPr>
          <p:cNvPr id="3" name="Content Placeholder 2"/>
          <p:cNvSpPr>
            <a:spLocks noGrp="1"/>
          </p:cNvSpPr>
          <p:nvPr>
            <p:ph idx="1"/>
          </p:nvPr>
        </p:nvSpPr>
        <p:spPr>
          <a:xfrm>
            <a:off x="1219200" y="1676400"/>
            <a:ext cx="7714488" cy="4800600"/>
          </a:xfrm>
        </p:spPr>
        <p:txBody>
          <a:bodyPr/>
          <a:lstStyle/>
          <a:p>
            <a:pPr algn="just"/>
            <a:r>
              <a:rPr lang="en-US" dirty="0" smtClean="0">
                <a:latin typeface="Times New Roman" pitchFamily="18" charset="0"/>
                <a:cs typeface="Times New Roman" pitchFamily="18" charset="0"/>
              </a:rPr>
              <a:t>Sterilization can be defined as any process that effectively kills or eliminates transmissible agents (such as fungi, bacteria, viruses) from a surface, equipment, foods, medications, or biological culture medium.</a:t>
            </a:r>
          </a:p>
          <a:p>
            <a:pPr algn="just"/>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80</a:t>
            </a:fld>
            <a:endParaRPr lang="en-US"/>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0B050"/>
                </a:solidFill>
              </a:rPr>
              <a:t/>
            </a:r>
            <a:br>
              <a:rPr lang="en-US" b="1" dirty="0" smtClean="0">
                <a:solidFill>
                  <a:srgbClr val="00B050"/>
                </a:solidFill>
              </a:rPr>
            </a:br>
            <a:r>
              <a:rPr lang="en-US" b="1" dirty="0" smtClean="0">
                <a:solidFill>
                  <a:srgbClr val="00B050"/>
                </a:solidFill>
              </a:rPr>
              <a:t>    </a:t>
            </a:r>
            <a:r>
              <a:rPr lang="en-US" b="1" dirty="0" smtClean="0">
                <a:solidFill>
                  <a:srgbClr val="00B050"/>
                </a:solidFill>
                <a:latin typeface="Aharoni" pitchFamily="2" charset="-79"/>
                <a:cs typeface="Aharoni" pitchFamily="2" charset="-79"/>
              </a:rPr>
              <a:t>METHODS OF STERILIZATION </a:t>
            </a:r>
            <a:br>
              <a:rPr lang="en-US" b="1" dirty="0" smtClean="0">
                <a:solidFill>
                  <a:srgbClr val="00B050"/>
                </a:solidFill>
                <a:latin typeface="Aharoni" pitchFamily="2" charset="-79"/>
                <a:cs typeface="Aharoni" pitchFamily="2" charset="-79"/>
              </a:rPr>
            </a:br>
            <a:endParaRPr lang="en-US" b="1" dirty="0">
              <a:solidFill>
                <a:srgbClr val="00B050"/>
              </a:solidFill>
              <a:latin typeface="Aharoni" pitchFamily="2" charset="-79"/>
              <a:cs typeface="Aharoni" pitchFamily="2" charset="-79"/>
            </a:endParaRPr>
          </a:p>
        </p:txBody>
      </p:sp>
      <p:sp>
        <p:nvSpPr>
          <p:cNvPr id="3" name="Content Placeholder 2"/>
          <p:cNvSpPr>
            <a:spLocks noGrp="1"/>
          </p:cNvSpPr>
          <p:nvPr>
            <p:ph sz="quarter" idx="1"/>
          </p:nvPr>
        </p:nvSpPr>
        <p:spPr>
          <a:xfrm>
            <a:off x="457200" y="1600200"/>
            <a:ext cx="8308848" cy="4800600"/>
          </a:xfrm>
        </p:spPr>
        <p:txBody>
          <a:bodyPr/>
          <a:lstStyle/>
          <a:p>
            <a:r>
              <a:rPr lang="en-US" dirty="0" smtClean="0">
                <a:latin typeface="Times New Roman" pitchFamily="18" charset="0"/>
                <a:cs typeface="Times New Roman" pitchFamily="18" charset="0"/>
              </a:rPr>
              <a:t>The various methods of sterilization are: </a:t>
            </a:r>
          </a:p>
          <a:p>
            <a:r>
              <a:rPr lang="en-US" dirty="0" smtClean="0"/>
              <a:t>   1. </a:t>
            </a:r>
            <a:r>
              <a:rPr lang="en-US" b="1" dirty="0" smtClean="0">
                <a:solidFill>
                  <a:srgbClr val="003366"/>
                </a:solidFill>
              </a:rPr>
              <a:t>Physical Method </a:t>
            </a:r>
          </a:p>
          <a:p>
            <a:pPr>
              <a:buNone/>
            </a:pPr>
            <a:r>
              <a:rPr lang="en-US" dirty="0" smtClean="0"/>
              <a:t>            a. Thermal (Heat) methods </a:t>
            </a:r>
          </a:p>
          <a:p>
            <a:pPr>
              <a:buNone/>
            </a:pPr>
            <a:r>
              <a:rPr lang="en-US" dirty="0" smtClean="0"/>
              <a:t>            b. Radiation method </a:t>
            </a:r>
          </a:p>
          <a:p>
            <a:pPr>
              <a:buNone/>
            </a:pPr>
            <a:r>
              <a:rPr lang="en-US" dirty="0" smtClean="0"/>
              <a:t>            c. Filtration method </a:t>
            </a:r>
          </a:p>
          <a:p>
            <a:r>
              <a:rPr lang="en-US" dirty="0" smtClean="0"/>
              <a:t>   2. </a:t>
            </a:r>
            <a:r>
              <a:rPr lang="en-US" b="1" dirty="0" smtClean="0">
                <a:solidFill>
                  <a:srgbClr val="003366"/>
                </a:solidFill>
              </a:rPr>
              <a:t>Chemical Method </a:t>
            </a:r>
          </a:p>
          <a:p>
            <a:pPr>
              <a:buNone/>
            </a:pPr>
            <a:r>
              <a:rPr lang="en-US" dirty="0" smtClean="0"/>
              <a:t>            a. Gaseous method </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linds(horizontal)">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METHODS:</a:t>
            </a:r>
            <a:endParaRPr lang="en-US" dirty="0"/>
          </a:p>
        </p:txBody>
      </p:sp>
      <p:sp>
        <p:nvSpPr>
          <p:cNvPr id="3" name="Content Placeholder 2"/>
          <p:cNvSpPr>
            <a:spLocks noGrp="1"/>
          </p:cNvSpPr>
          <p:nvPr>
            <p:ph sz="quarter" idx="1"/>
          </p:nvPr>
        </p:nvSpPr>
        <p:spPr>
          <a:xfrm>
            <a:off x="152400" y="1600200"/>
            <a:ext cx="8613648" cy="5105400"/>
          </a:xfrm>
        </p:spPr>
        <p:txBody>
          <a:bodyPr>
            <a:normAutofit fontScale="92500" lnSpcReduction="10000"/>
          </a:bodyPr>
          <a:lstStyle/>
          <a:p>
            <a:pPr>
              <a:buNone/>
            </a:pPr>
            <a:r>
              <a:rPr lang="en-US" dirty="0" smtClean="0">
                <a:solidFill>
                  <a:srgbClr val="FF0000"/>
                </a:solidFill>
              </a:rPr>
              <a:t>    1</a:t>
            </a:r>
            <a:r>
              <a:rPr lang="en-US" dirty="0" smtClean="0"/>
              <a:t>. </a:t>
            </a:r>
            <a:r>
              <a:rPr lang="en-US" sz="2800" dirty="0" smtClean="0">
                <a:latin typeface="Times New Roman" pitchFamily="18" charset="0"/>
                <a:cs typeface="Times New Roman" pitchFamily="18" charset="0"/>
              </a:rPr>
              <a:t>HEAT STERILIZATION: </a:t>
            </a:r>
          </a:p>
          <a:p>
            <a:r>
              <a:rPr lang="en-US" sz="2800" dirty="0" smtClean="0">
                <a:latin typeface="Times New Roman" pitchFamily="18" charset="0"/>
                <a:cs typeface="Times New Roman" pitchFamily="18" charset="0"/>
              </a:rPr>
              <a:t>      Heat sterilization is the most widely used and   </a:t>
            </a:r>
          </a:p>
          <a:p>
            <a:pPr>
              <a:buNone/>
            </a:pPr>
            <a:r>
              <a:rPr lang="en-US" sz="2800" dirty="0" smtClean="0">
                <a:latin typeface="Times New Roman" pitchFamily="18" charset="0"/>
                <a:cs typeface="Times New Roman" pitchFamily="18" charset="0"/>
              </a:rPr>
              <a:t>         reliable method of sterilization, involving  </a:t>
            </a:r>
          </a:p>
          <a:p>
            <a:pPr>
              <a:buNone/>
            </a:pP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        destruction of  enzymes and other essential cell  </a:t>
            </a:r>
          </a:p>
          <a:p>
            <a:pPr>
              <a:buNone/>
            </a:pPr>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        constituents.</a:t>
            </a:r>
          </a:p>
          <a:p>
            <a:r>
              <a:rPr lang="en-US" sz="2800" dirty="0" smtClean="0">
                <a:latin typeface="Times New Roman" pitchFamily="18" charset="0"/>
                <a:cs typeface="Times New Roman" pitchFamily="18" charset="0"/>
              </a:rPr>
              <a:t>      This method of sterilization can be applied only to   </a:t>
            </a:r>
          </a:p>
          <a:p>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      the THERMO STABLE PRODUCTS</a:t>
            </a:r>
          </a:p>
          <a:p>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i</a:t>
            </a:r>
            <a:r>
              <a:rPr lang="en-US" sz="2800" dirty="0" smtClean="0">
                <a:latin typeface="Times New Roman" pitchFamily="18" charset="0"/>
                <a:cs typeface="Times New Roman" pitchFamily="18" charset="0"/>
              </a:rPr>
              <a:t>)   Dry Heat (160-1800˚C) Sterilization for thermo  </a:t>
            </a:r>
          </a:p>
          <a:p>
            <a:pPr>
              <a:buNone/>
            </a:pPr>
            <a:r>
              <a:rPr lang="en-US" sz="2800" dirty="0" smtClean="0">
                <a:latin typeface="Times New Roman" pitchFamily="18" charset="0"/>
                <a:cs typeface="Times New Roman" pitchFamily="18" charset="0"/>
              </a:rPr>
              <a:t>              stable products</a:t>
            </a:r>
          </a:p>
          <a:p>
            <a:pPr>
              <a:buNone/>
            </a:pPr>
            <a:r>
              <a:rPr lang="en-US" sz="2800" dirty="0" smtClean="0">
                <a:latin typeface="Times New Roman" pitchFamily="18" charset="0"/>
                <a:cs typeface="Times New Roman" pitchFamily="18" charset="0"/>
              </a:rPr>
              <a:t>         ii)  moist heat (121-1340 ˚C) sterilization is used for  </a:t>
            </a:r>
          </a:p>
          <a:p>
            <a:pPr>
              <a:buNone/>
            </a:pPr>
            <a:r>
              <a:rPr lang="en-US" sz="2800" dirty="0" smtClean="0">
                <a:latin typeface="Times New Roman" pitchFamily="18" charset="0"/>
                <a:cs typeface="Times New Roman" pitchFamily="18" charset="0"/>
              </a:rPr>
              <a:t>              moisture- resistant materials. </a:t>
            </a:r>
            <a:endParaRPr lang="en-US" sz="2800" dirty="0">
              <a:latin typeface="Times New Roman" pitchFamily="18" charset="0"/>
              <a:cs typeface="Times New Roman" pitchFamily="18" charset="0"/>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ox(in)">
                                      <p:cBhvr>
                                        <p:cTn id="10" dur="500"/>
                                        <p:tgtEl>
                                          <p:spTgt spid="3">
                                            <p:txEl>
                                              <p:pRg st="2" end="2"/>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ox(in)">
                                      <p:cBhvr>
                                        <p:cTn id="13" dur="500"/>
                                        <p:tgtEl>
                                          <p:spTgt spid="3">
                                            <p:txEl>
                                              <p:pRg st="3" end="3"/>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box(in)">
                                      <p:cBhvr>
                                        <p:cTn id="16" dur="500"/>
                                        <p:tgtEl>
                                          <p:spTgt spid="3">
                                            <p:txEl>
                                              <p:pRg st="4" end="4"/>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box(in)">
                                      <p:cBhvr>
                                        <p:cTn id="19" dur="500"/>
                                        <p:tgtEl>
                                          <p:spTgt spid="3">
                                            <p:txEl>
                                              <p:pRg st="5" end="5"/>
                                            </p:txEl>
                                          </p:spTgt>
                                        </p:tgtEl>
                                      </p:cBhvr>
                                    </p:animEffect>
                                  </p:childTnLst>
                                </p:cTn>
                              </p:par>
                              <p:par>
                                <p:cTn id="20" presetID="4" presetClass="entr" presetSubtype="16"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ox(in)">
                                      <p:cBhvr>
                                        <p:cTn id="22" dur="500"/>
                                        <p:tgtEl>
                                          <p:spTgt spid="3">
                                            <p:txEl>
                                              <p:pRg st="6" end="6"/>
                                            </p:txEl>
                                          </p:spTgt>
                                        </p:tgtEl>
                                      </p:cBhvr>
                                    </p:animEffect>
                                  </p:childTnLst>
                                </p:cTn>
                              </p:par>
                              <p:par>
                                <p:cTn id="23" presetID="4" presetClass="entr" presetSubtype="16"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box(in)">
                                      <p:cBhvr>
                                        <p:cTn id="25" dur="500"/>
                                        <p:tgtEl>
                                          <p:spTgt spid="3">
                                            <p:txEl>
                                              <p:pRg st="7" end="7"/>
                                            </p:txEl>
                                          </p:spTgt>
                                        </p:tgtEl>
                                      </p:cBhvr>
                                    </p:animEffect>
                                  </p:childTnLst>
                                </p:cTn>
                              </p:par>
                              <p:par>
                                <p:cTn id="26" presetID="8" presetClass="entr" presetSubtype="16" fill="hold"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diamond(in)">
                                      <p:cBhvr>
                                        <p:cTn id="28" dur="2000"/>
                                        <p:tgtEl>
                                          <p:spTgt spid="3">
                                            <p:txEl>
                                              <p:pRg st="8" end="8"/>
                                            </p:txEl>
                                          </p:spTgt>
                                        </p:tgtEl>
                                      </p:cBhvr>
                                    </p:animEffect>
                                  </p:childTnLst>
                                </p:cTn>
                              </p:par>
                              <p:par>
                                <p:cTn id="29" presetID="8" presetClass="entr" presetSubtype="16"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diamond(in)">
                                      <p:cBhvr>
                                        <p:cTn id="31" dur="2000"/>
                                        <p:tgtEl>
                                          <p:spTgt spid="3">
                                            <p:txEl>
                                              <p:pRg st="9" end="9"/>
                                            </p:txEl>
                                          </p:spTgt>
                                        </p:tgtEl>
                                      </p:cBhvr>
                                    </p:animEffect>
                                  </p:childTnLst>
                                </p:cTn>
                              </p:par>
                              <p:par>
                                <p:cTn id="32" presetID="8" presetClass="entr" presetSubtype="16" fill="hold" nodeType="withEffect">
                                  <p:stCondLst>
                                    <p:cond delay="0"/>
                                  </p:stCondLst>
                                  <p:childTnLst>
                                    <p:set>
                                      <p:cBhvr>
                                        <p:cTn id="33" dur="1" fill="hold">
                                          <p:stCondLst>
                                            <p:cond delay="0"/>
                                          </p:stCondLst>
                                        </p:cTn>
                                        <p:tgtEl>
                                          <p:spTgt spid="3">
                                            <p:txEl>
                                              <p:pRg st="10" end="10"/>
                                            </p:txEl>
                                          </p:spTgt>
                                        </p:tgtEl>
                                        <p:attrNameLst>
                                          <p:attrName>style.visibility</p:attrName>
                                        </p:attrNameLst>
                                      </p:cBhvr>
                                      <p:to>
                                        <p:strVal val="visible"/>
                                      </p:to>
                                    </p:set>
                                    <p:animEffect transition="in" filter="diamond(in)">
                                      <p:cBhvr>
                                        <p:cTn id="34"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a:bodyPr>
          <a:lstStyle/>
          <a:p>
            <a:r>
              <a:rPr lang="en-US" sz="2800" dirty="0" smtClean="0">
                <a:latin typeface="Times New Roman" pitchFamily="18" charset="0"/>
                <a:cs typeface="Times New Roman" pitchFamily="18" charset="0"/>
              </a:rPr>
              <a:t>The efficiency with which heat is able to inactivate microorganisms is dependent upon</a:t>
            </a:r>
          </a:p>
          <a:p>
            <a:endParaRPr lang="en-US" sz="2800" dirty="0" smtClean="0">
              <a:latin typeface="Times New Roman" pitchFamily="18" charset="0"/>
              <a:cs typeface="Times New Roman" pitchFamily="18" charset="0"/>
            </a:endParaRPr>
          </a:p>
          <a:p>
            <a:pPr marL="82296" indent="0">
              <a:buNone/>
            </a:pPr>
            <a:endParaRPr lang="en-US" sz="2800" dirty="0" smtClean="0">
              <a:latin typeface="Times New Roman" pitchFamily="18" charset="0"/>
              <a:cs typeface="Times New Roman" pitchFamily="18" charset="0"/>
            </a:endParaRPr>
          </a:p>
          <a:p>
            <a:pPr marL="514350" indent="-514350" algn="just">
              <a:buNone/>
            </a:pPr>
            <a:r>
              <a:rPr lang="en-US" sz="2800" dirty="0" smtClean="0">
                <a:latin typeface="Times New Roman" pitchFamily="18" charset="0"/>
                <a:cs typeface="Times New Roman" pitchFamily="18" charset="0"/>
              </a:rPr>
              <a:t>      </a:t>
            </a:r>
            <a:r>
              <a:rPr lang="en-US" sz="2800" dirty="0" smtClean="0">
                <a:solidFill>
                  <a:srgbClr val="A181C1"/>
                </a:solidFill>
                <a:latin typeface="Times New Roman" pitchFamily="18" charset="0"/>
                <a:cs typeface="Times New Roman" pitchFamily="18" charset="0"/>
              </a:rPr>
              <a:t>i)  The degree of heat, </a:t>
            </a:r>
          </a:p>
          <a:p>
            <a:pPr marL="514350" indent="-514350" algn="just">
              <a:buNone/>
            </a:pPr>
            <a:r>
              <a:rPr lang="en-US" sz="2800" dirty="0">
                <a:solidFill>
                  <a:srgbClr val="A181C1"/>
                </a:solidFill>
                <a:latin typeface="Times New Roman" pitchFamily="18" charset="0"/>
                <a:cs typeface="Times New Roman" pitchFamily="18" charset="0"/>
              </a:rPr>
              <a:t> </a:t>
            </a:r>
            <a:r>
              <a:rPr lang="en-US" sz="2800" dirty="0" smtClean="0">
                <a:solidFill>
                  <a:srgbClr val="A181C1"/>
                </a:solidFill>
                <a:latin typeface="Times New Roman" pitchFamily="18" charset="0"/>
                <a:cs typeface="Times New Roman" pitchFamily="18" charset="0"/>
              </a:rPr>
              <a:t>     ii) </a:t>
            </a:r>
            <a:r>
              <a:rPr lang="en-US" sz="2800" dirty="0">
                <a:solidFill>
                  <a:srgbClr val="A181C1"/>
                </a:solidFill>
                <a:latin typeface="Times New Roman" pitchFamily="18" charset="0"/>
                <a:cs typeface="Times New Roman" pitchFamily="18" charset="0"/>
              </a:rPr>
              <a:t>T</a:t>
            </a:r>
            <a:r>
              <a:rPr lang="en-US" sz="2800" dirty="0" smtClean="0">
                <a:solidFill>
                  <a:srgbClr val="A181C1"/>
                </a:solidFill>
                <a:latin typeface="Times New Roman" pitchFamily="18" charset="0"/>
                <a:cs typeface="Times New Roman" pitchFamily="18" charset="0"/>
              </a:rPr>
              <a:t>he exposure time </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linds(horizontal)">
                                      <p:cBhvr>
                                        <p:cTn id="10" dur="500"/>
                                        <p:tgtEl>
                                          <p:spTgt spid="3">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linds(horizontal)">
                                      <p:cBhvr>
                                        <p:cTn id="1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3366"/>
                </a:solidFill>
              </a:rPr>
              <a:t>THERMAL (HEAT) METHODS</a:t>
            </a:r>
            <a:endParaRPr lang="en-US" dirty="0">
              <a:solidFill>
                <a:srgbClr val="003366"/>
              </a:solidFill>
            </a:endParaRPr>
          </a:p>
        </p:txBody>
      </p:sp>
      <p:sp>
        <p:nvSpPr>
          <p:cNvPr id="3" name="Content Placeholder 2"/>
          <p:cNvSpPr>
            <a:spLocks noGrp="1"/>
          </p:cNvSpPr>
          <p:nvPr>
            <p:ph sz="quarter" idx="1"/>
          </p:nvPr>
        </p:nvSpPr>
        <p:spPr>
          <a:xfrm>
            <a:off x="304800" y="1600200"/>
            <a:ext cx="8534400" cy="5105400"/>
          </a:xfrm>
        </p:spPr>
        <p:txBody>
          <a:bodyPr>
            <a:normAutofit/>
          </a:bodyPr>
          <a:lstStyle/>
          <a:p>
            <a:pPr>
              <a:buNone/>
            </a:pPr>
            <a:r>
              <a:rPr lang="en-US" sz="2400" dirty="0" smtClean="0">
                <a:solidFill>
                  <a:schemeClr val="accent2">
                    <a:lumMod val="50000"/>
                  </a:schemeClr>
                </a:solidFill>
              </a:rPr>
              <a:t>Thermal methods includes</a:t>
            </a:r>
            <a:r>
              <a:rPr lang="en-US" sz="2400" dirty="0" smtClean="0"/>
              <a:t>:</a:t>
            </a:r>
          </a:p>
          <a:p>
            <a:pPr marL="571500" indent="-571500">
              <a:buNone/>
            </a:pPr>
            <a:r>
              <a:rPr lang="en-US" sz="2400" dirty="0" smtClean="0">
                <a:solidFill>
                  <a:srgbClr val="FF9900"/>
                </a:solidFill>
              </a:rPr>
              <a:t>        i)   Dry Heat Sterilization </a:t>
            </a:r>
          </a:p>
          <a:p>
            <a:pPr marL="571500" indent="-571500" algn="just">
              <a:buNone/>
            </a:pPr>
            <a:r>
              <a:rPr lang="en-US" sz="2400" dirty="0" smtClean="0">
                <a:solidFill>
                  <a:srgbClr val="00B050"/>
                </a:solidFill>
              </a:rPr>
              <a:t>                           1. Flaming</a:t>
            </a:r>
          </a:p>
          <a:p>
            <a:pPr marL="571500" indent="-571500" algn="just">
              <a:buNone/>
            </a:pPr>
            <a:r>
              <a:rPr lang="en-US" sz="2400" dirty="0" smtClean="0">
                <a:solidFill>
                  <a:srgbClr val="00B050"/>
                </a:solidFill>
              </a:rPr>
              <a:t>                           2. Hot air oven</a:t>
            </a:r>
          </a:p>
          <a:p>
            <a:pPr marL="571500" indent="-571500">
              <a:buNone/>
            </a:pPr>
            <a:r>
              <a:rPr lang="en-US" sz="2400" dirty="0" smtClean="0">
                <a:solidFill>
                  <a:srgbClr val="FF9900"/>
                </a:solidFill>
              </a:rPr>
              <a:t>        ii)   Moist Heat Sterilization</a:t>
            </a:r>
          </a:p>
          <a:p>
            <a:pPr marL="571500" indent="-571500">
              <a:buNone/>
            </a:pPr>
            <a:r>
              <a:rPr lang="en-US" sz="2400" dirty="0" smtClean="0">
                <a:solidFill>
                  <a:srgbClr val="FF9900"/>
                </a:solidFill>
              </a:rPr>
              <a:t>                          </a:t>
            </a:r>
            <a:r>
              <a:rPr lang="en-US" sz="2400" dirty="0" smtClean="0">
                <a:solidFill>
                  <a:srgbClr val="00B050"/>
                </a:solidFill>
              </a:rPr>
              <a:t>1.Dry saturated steam – Autoclaving </a:t>
            </a:r>
          </a:p>
          <a:p>
            <a:pPr marL="571500" indent="-571500">
              <a:buNone/>
            </a:pPr>
            <a:r>
              <a:rPr lang="en-US" sz="2400" dirty="0" smtClean="0">
                <a:solidFill>
                  <a:srgbClr val="00B050"/>
                </a:solidFill>
              </a:rPr>
              <a:t>                          2. Boiling water/ steam at atmospheric                    					pressure</a:t>
            </a:r>
          </a:p>
          <a:p>
            <a:pPr marL="571500" indent="-571500">
              <a:buNone/>
            </a:pPr>
            <a:r>
              <a:rPr lang="en-US" sz="2400" dirty="0" smtClean="0">
                <a:solidFill>
                  <a:srgbClr val="00B050"/>
                </a:solidFill>
              </a:rPr>
              <a:t>                          3. Hot water below boiling point</a:t>
            </a:r>
            <a:endParaRPr lang="en-US" sz="2400" dirty="0">
              <a:solidFill>
                <a:srgbClr val="00B05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linds(horizontal)">
                                      <p:cBhvr>
                                        <p:cTn id="13" dur="500"/>
                                        <p:tgtEl>
                                          <p:spTgt spid="3">
                                            <p:txEl>
                                              <p:pRg st="3" end="3"/>
                                            </p:txEl>
                                          </p:spTgt>
                                        </p:tgtEl>
                                      </p:cBhvr>
                                    </p:animEffect>
                                  </p:childTnLst>
                                </p:cTn>
                              </p:par>
                            </p:childTnLst>
                          </p:cTn>
                        </p:par>
                        <p:par>
                          <p:cTn id="14" fill="hold">
                            <p:stCondLst>
                              <p:cond delay="500"/>
                            </p:stCondLst>
                            <p:childTnLst>
                              <p:par>
                                <p:cTn id="15" presetID="2" presetClass="entr" presetSubtype="6"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6"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2" presetClass="entr" presetSubtype="6"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2" presetClass="entr" presetSubtype="6"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9900"/>
                </a:solidFill>
              </a:rPr>
              <a:t>Dry Heat Sterilization</a:t>
            </a:r>
            <a:endParaRPr lang="en-US" dirty="0"/>
          </a:p>
        </p:txBody>
      </p:sp>
      <p:sp>
        <p:nvSpPr>
          <p:cNvPr id="3" name="Content Placeholder 2"/>
          <p:cNvSpPr>
            <a:spLocks noGrp="1"/>
          </p:cNvSpPr>
          <p:nvPr>
            <p:ph sz="quarter" idx="1"/>
          </p:nvPr>
        </p:nvSpPr>
        <p:spPr/>
        <p:txBody>
          <a:bodyPr>
            <a:normAutofit/>
          </a:bodyPr>
          <a:lstStyle/>
          <a:p>
            <a:pPr algn="just"/>
            <a:r>
              <a:rPr lang="en-US" sz="2800" dirty="0" smtClean="0"/>
              <a:t>It employs higher temperatures in the range of </a:t>
            </a:r>
            <a:r>
              <a:rPr lang="en-US" sz="2800" dirty="0" smtClean="0">
                <a:solidFill>
                  <a:srgbClr val="00B050"/>
                </a:solidFill>
              </a:rPr>
              <a:t>160-180˚C</a:t>
            </a:r>
            <a:r>
              <a:rPr lang="en-US" sz="2800" dirty="0" smtClean="0"/>
              <a:t> and requires exposures time up to                        2 hours, depending upon the temperature employed. </a:t>
            </a:r>
          </a:p>
          <a:p>
            <a:pPr algn="just"/>
            <a:r>
              <a:rPr lang="en-US" sz="2800" dirty="0" smtClean="0"/>
              <a:t>The benefit of dry heat includes </a:t>
            </a:r>
            <a:r>
              <a:rPr lang="en-US" sz="2800" dirty="0" smtClean="0">
                <a:solidFill>
                  <a:srgbClr val="00B0F0"/>
                </a:solidFill>
              </a:rPr>
              <a:t>good penetrability </a:t>
            </a:r>
            <a:r>
              <a:rPr lang="en-US" sz="2800" dirty="0" smtClean="0"/>
              <a:t>and </a:t>
            </a:r>
            <a:r>
              <a:rPr lang="en-US" sz="2800" dirty="0" smtClean="0">
                <a:solidFill>
                  <a:srgbClr val="00B0F0"/>
                </a:solidFill>
              </a:rPr>
              <a:t>non-corrosive nature </a:t>
            </a:r>
            <a:r>
              <a:rPr lang="en-US" sz="2800" dirty="0" smtClean="0"/>
              <a:t>which makes it applicable for </a:t>
            </a:r>
            <a:r>
              <a:rPr lang="en-US" sz="2800" dirty="0" smtClean="0">
                <a:solidFill>
                  <a:srgbClr val="FF0000"/>
                </a:solidFill>
              </a:rPr>
              <a:t>sterilizing glass wares and metal surgical instruments</a:t>
            </a:r>
            <a:r>
              <a:rPr lang="en-US" sz="2800" dirty="0" smtClean="0"/>
              <a:t>. It is also used for </a:t>
            </a:r>
            <a:r>
              <a:rPr lang="en-US" sz="2800" dirty="0" smtClean="0">
                <a:solidFill>
                  <a:srgbClr val="FF0000"/>
                </a:solidFill>
              </a:rPr>
              <a:t>sterilizing non-aqueous thermo stable liquids and thermo stable powders.</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pPr algn="just"/>
            <a:r>
              <a:rPr lang="en-US" dirty="0" smtClean="0">
                <a:latin typeface="Times New Roman" pitchFamily="18" charset="0"/>
                <a:cs typeface="Times New Roman" pitchFamily="18" charset="0"/>
              </a:rPr>
              <a:t>Dry heat destroys bacterial endotoxins (or </a:t>
            </a:r>
            <a:r>
              <a:rPr lang="en-US" dirty="0" err="1" smtClean="0">
                <a:latin typeface="Times New Roman" pitchFamily="18" charset="0"/>
                <a:cs typeface="Times New Roman" pitchFamily="18" charset="0"/>
              </a:rPr>
              <a:t>pyrogens</a:t>
            </a:r>
            <a:r>
              <a:rPr lang="en-US" dirty="0" smtClean="0">
                <a:latin typeface="Times New Roman" pitchFamily="18" charset="0"/>
                <a:cs typeface="Times New Roman" pitchFamily="18" charset="0"/>
              </a:rPr>
              <a:t>) which are difficult to eliminate by other means and this property makes it applicable for sterilizing glass bottles which are to be filled aseptically</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Moist Heat Sterilization</a:t>
            </a:r>
            <a:endParaRPr lang="en-US" dirty="0"/>
          </a:p>
        </p:txBody>
      </p:sp>
      <p:sp>
        <p:nvSpPr>
          <p:cNvPr id="3" name="Content Placeholder 2"/>
          <p:cNvSpPr>
            <a:spLocks noGrp="1"/>
          </p:cNvSpPr>
          <p:nvPr>
            <p:ph sz="quarter" idx="1"/>
          </p:nvPr>
        </p:nvSpPr>
        <p:spPr/>
        <p:txBody>
          <a:bodyPr/>
          <a:lstStyle/>
          <a:p>
            <a:pPr algn="just"/>
            <a:r>
              <a:rPr lang="en-US" dirty="0" smtClean="0">
                <a:latin typeface="Times New Roman" pitchFamily="18" charset="0"/>
                <a:cs typeface="Times New Roman" pitchFamily="18" charset="0"/>
              </a:rPr>
              <a:t>Moist heat sterilization involves the use of steam in the range of 121-134˚C. Steam under pressure is used to generate high temperature needed for sterilization. Saturated steam acts as an effective sterilizing agent. </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Hot Air Oven.jpg"/>
          <p:cNvPicPr>
            <a:picLocks noGrp="1" noChangeAspect="1"/>
          </p:cNvPicPr>
          <p:nvPr>
            <p:ph sz="quarter" idx="1"/>
          </p:nvPr>
        </p:nvPicPr>
        <p:blipFill>
          <a:blip r:embed="rId2"/>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Autoclave</a:t>
            </a:r>
            <a:endParaRPr lang="en-US" dirty="0"/>
          </a:p>
        </p:txBody>
      </p:sp>
      <p:sp>
        <p:nvSpPr>
          <p:cNvPr id="3" name="Content Placeholder 2"/>
          <p:cNvSpPr>
            <a:spLocks noGrp="1"/>
          </p:cNvSpPr>
          <p:nvPr>
            <p:ph sz="quarter" idx="1"/>
          </p:nvPr>
        </p:nvSpPr>
        <p:spPr>
          <a:xfrm>
            <a:off x="990600" y="1447800"/>
            <a:ext cx="7943088" cy="5410200"/>
          </a:xfrm>
        </p:spPr>
        <p:txBody>
          <a:bodyPr>
            <a:normAutofit fontScale="92500" lnSpcReduction="20000"/>
          </a:bodyPr>
          <a:lstStyle/>
          <a:p>
            <a:pPr algn="just"/>
            <a:r>
              <a:rPr lang="en-US" sz="3500" dirty="0" smtClean="0">
                <a:latin typeface="Times New Roman" pitchFamily="18" charset="0"/>
                <a:cs typeface="Times New Roman" pitchFamily="18" charset="0"/>
              </a:rPr>
              <a:t>Autoclaves use pressurized steam to destroy microorganisms, and are the most dependable systems available for the decontamination of laboratory waste and the sterilization of laboratory glassware, media, and reagents. For efficient heat transfer, steam must flush the air out of the autoclave chamber.</a:t>
            </a:r>
          </a:p>
          <a:p>
            <a:pPr algn="just"/>
            <a:r>
              <a:rPr lang="en-US" sz="3500" dirty="0" smtClean="0">
                <a:latin typeface="Times New Roman" pitchFamily="18" charset="0"/>
                <a:cs typeface="Times New Roman" pitchFamily="18" charset="0"/>
              </a:rPr>
              <a:t>Generally the conditions employed are </a:t>
            </a:r>
          </a:p>
          <a:p>
            <a:pPr algn="just">
              <a:buNone/>
            </a:pPr>
            <a:r>
              <a:rPr lang="en-US" sz="3500" dirty="0" smtClean="0">
                <a:latin typeface="Times New Roman" pitchFamily="18" charset="0"/>
                <a:cs typeface="Times New Roman" pitchFamily="18" charset="0"/>
              </a:rPr>
              <a:t>   Temperature upto121-134˚C for 15-20 min under 15 lbs pressure,based on type of metiral used.</a:t>
            </a: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Microscopic count method</a:t>
            </a:r>
            <a:endParaRPr lang="en-US" dirty="0"/>
          </a:p>
        </p:txBody>
      </p:sp>
      <p:sp>
        <p:nvSpPr>
          <p:cNvPr id="3" name="Content Placeholder 2"/>
          <p:cNvSpPr>
            <a:spLocks noGrp="1"/>
          </p:cNvSpPr>
          <p:nvPr>
            <p:ph idx="1"/>
          </p:nvPr>
        </p:nvSpPr>
        <p:spPr/>
        <p:txBody>
          <a:bodyPr/>
          <a:lstStyle/>
          <a:p>
            <a:r>
              <a:rPr lang="en-US" dirty="0" smtClean="0"/>
              <a:t>Membrane filters and microscopes are used.</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pic>
        <p:nvPicPr>
          <p:cNvPr id="5" name="Picture 4" descr="membrane-filters-250x250.jpg"/>
          <p:cNvPicPr>
            <a:picLocks noChangeAspect="1"/>
          </p:cNvPicPr>
          <p:nvPr/>
        </p:nvPicPr>
        <p:blipFill>
          <a:blip r:embed="rId2" cstate="print"/>
          <a:stretch>
            <a:fillRect/>
          </a:stretch>
        </p:blipFill>
        <p:spPr>
          <a:xfrm>
            <a:off x="1219200" y="2844800"/>
            <a:ext cx="3175000" cy="3175000"/>
          </a:xfrm>
          <a:prstGeom prst="rect">
            <a:avLst/>
          </a:prstGeom>
        </p:spPr>
      </p:pic>
      <p:pic>
        <p:nvPicPr>
          <p:cNvPr id="6" name="Picture 5" descr="membranefilter.gif"/>
          <p:cNvPicPr>
            <a:picLocks noChangeAspect="1"/>
          </p:cNvPicPr>
          <p:nvPr/>
        </p:nvPicPr>
        <p:blipFill>
          <a:blip r:embed="rId3" cstate="print"/>
          <a:stretch>
            <a:fillRect/>
          </a:stretch>
        </p:blipFill>
        <p:spPr>
          <a:xfrm>
            <a:off x="5562600" y="2971800"/>
            <a:ext cx="3009900" cy="2895600"/>
          </a:xfrm>
          <a:prstGeom prst="rect">
            <a:avLst/>
          </a:prstGeom>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157CF"/>
                </a:solidFill>
              </a:rPr>
              <a:t>Radiation Sterilization</a:t>
            </a:r>
            <a:endParaRPr lang="en-US" dirty="0">
              <a:solidFill>
                <a:srgbClr val="3157CF"/>
              </a:solidFill>
            </a:endParaRPr>
          </a:p>
        </p:txBody>
      </p:sp>
      <p:sp>
        <p:nvSpPr>
          <p:cNvPr id="3" name="Content Placeholder 2"/>
          <p:cNvSpPr>
            <a:spLocks noGrp="1"/>
          </p:cNvSpPr>
          <p:nvPr>
            <p:ph sz="quarter" idx="1"/>
          </p:nvPr>
        </p:nvSpPr>
        <p:spPr>
          <a:xfrm>
            <a:off x="762000" y="1447800"/>
            <a:ext cx="8171688" cy="5410200"/>
          </a:xfrm>
        </p:spPr>
        <p:txBody>
          <a:bodyPr>
            <a:normAutofit/>
          </a:bodyPr>
          <a:lstStyle/>
          <a:p>
            <a:pPr algn="just"/>
            <a:r>
              <a:rPr lang="en-US" dirty="0" smtClean="0">
                <a:latin typeface="Times New Roman" pitchFamily="18" charset="0"/>
                <a:cs typeface="Times New Roman" pitchFamily="18" charset="0"/>
              </a:rPr>
              <a:t>Many types of radiation are used for sterilization like electromagnetic radiation (e.g. gamma rays and UV light), particulate radiation (e.g. accelerated electrons).The major target for these radiation is microbial DNA.</a:t>
            </a:r>
          </a:p>
          <a:p>
            <a:pPr algn="just"/>
            <a:r>
              <a:rPr lang="en-US" sz="2800" dirty="0" smtClean="0"/>
              <a:t>Radiation sterilization with high energy gamma rays or accelerated electrons has proven to be a useful method for the industrial sterilization of heat sensitive products.</a:t>
            </a:r>
            <a:endParaRPr lang="en-US" sz="2800"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157CF"/>
                </a:solidFill>
              </a:rPr>
              <a:t>Radiation Sterilization</a:t>
            </a:r>
            <a:endParaRPr lang="en-US" dirty="0"/>
          </a:p>
        </p:txBody>
      </p:sp>
      <p:sp>
        <p:nvSpPr>
          <p:cNvPr id="3" name="Content Placeholder 2"/>
          <p:cNvSpPr>
            <a:spLocks noGrp="1"/>
          </p:cNvSpPr>
          <p:nvPr>
            <p:ph sz="quarter" idx="1"/>
          </p:nvPr>
        </p:nvSpPr>
        <p:spPr>
          <a:xfrm>
            <a:off x="1066800" y="1447800"/>
            <a:ext cx="7866888" cy="5105400"/>
          </a:xfrm>
        </p:spPr>
        <p:txBody>
          <a:bodyPr>
            <a:noAutofit/>
          </a:bodyPr>
          <a:lstStyle/>
          <a:p>
            <a:pPr algn="just"/>
            <a:r>
              <a:rPr lang="en-US" sz="2800" dirty="0" smtClean="0">
                <a:latin typeface="Times New Roman" pitchFamily="18" charset="0"/>
                <a:cs typeface="Times New Roman" pitchFamily="18" charset="0"/>
              </a:rPr>
              <a:t>Radiation sterilization is generally applied to articles in the dry state; including surgical instruments, sutures, unit dose ointments, plastic syringes and dry pharmaceutical products.</a:t>
            </a:r>
          </a:p>
          <a:p>
            <a:pPr algn="just"/>
            <a:r>
              <a:rPr lang="en-US" sz="2800" dirty="0" smtClean="0">
                <a:latin typeface="Times New Roman" pitchFamily="18" charset="0"/>
                <a:cs typeface="Times New Roman" pitchFamily="18" charset="0"/>
              </a:rPr>
              <a:t> UV light, with its much lower energy, and poor penetrability finds uses in the sterilization of air, for surface sterilization of aseptic work areas, for treatment of manufacturing grade water, but is </a:t>
            </a:r>
            <a:r>
              <a:rPr lang="en-US" sz="2800" b="1" dirty="0" smtClean="0">
                <a:latin typeface="Times New Roman" pitchFamily="18" charset="0"/>
                <a:cs typeface="Times New Roman" pitchFamily="18" charset="0"/>
              </a:rPr>
              <a:t>not</a:t>
            </a:r>
            <a:r>
              <a:rPr lang="en-US" sz="2800"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suitable</a:t>
            </a:r>
            <a:r>
              <a:rPr lang="en-US" sz="2800" dirty="0" smtClean="0">
                <a:latin typeface="Times New Roman" pitchFamily="18" charset="0"/>
                <a:cs typeface="Times New Roman" pitchFamily="18" charset="0"/>
              </a:rPr>
              <a:t> for sterilization of pharmaceutical dosage forms.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Filtration Sterilization</a:t>
            </a:r>
            <a:endParaRPr lang="en-US" dirty="0"/>
          </a:p>
        </p:txBody>
      </p:sp>
      <p:sp>
        <p:nvSpPr>
          <p:cNvPr id="3" name="Content Placeholder 2"/>
          <p:cNvSpPr>
            <a:spLocks noGrp="1"/>
          </p:cNvSpPr>
          <p:nvPr>
            <p:ph sz="quarter" idx="1"/>
          </p:nvPr>
        </p:nvSpPr>
        <p:spPr>
          <a:xfrm>
            <a:off x="914400" y="1447800"/>
            <a:ext cx="8019288" cy="5029200"/>
          </a:xfrm>
        </p:spPr>
        <p:txBody>
          <a:bodyPr>
            <a:normAutofit lnSpcReduction="10000"/>
          </a:bodyPr>
          <a:lstStyle/>
          <a:p>
            <a:pPr algn="just"/>
            <a:r>
              <a:rPr lang="en-US" dirty="0" smtClean="0">
                <a:latin typeface="Times New Roman" pitchFamily="18" charset="0"/>
                <a:cs typeface="Times New Roman" pitchFamily="18" charset="0"/>
              </a:rPr>
              <a:t>Filtration process does not destroy but removes the microorganisms. It is used for both the clarification and sterilization of liquids and gases as it is capable of preventing the passage of both viable and non viable particles.   </a:t>
            </a:r>
          </a:p>
          <a:p>
            <a:r>
              <a:rPr lang="en-US" dirty="0" smtClean="0">
                <a:latin typeface="Times New Roman" pitchFamily="18" charset="0"/>
                <a:cs typeface="Times New Roman" pitchFamily="18" charset="0"/>
              </a:rPr>
              <a:t>The major mechanisms of filtration are sieving, adsorption and trapping within the matrix of the filter material.</a:t>
            </a:r>
          </a:p>
          <a:p>
            <a:r>
              <a:rPr lang="en-US" dirty="0" smtClean="0">
                <a:solidFill>
                  <a:srgbClr val="3157CF"/>
                </a:solidFill>
              </a:rPr>
              <a:t>                  </a:t>
            </a:r>
            <a:r>
              <a:rPr lang="en-US" dirty="0" smtClean="0"/>
              <a:t>Ex:HEPA FILTERS</a:t>
            </a:r>
            <a:endParaRPr lang="en-US"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Filtration Sterilization</a:t>
            </a:r>
            <a:endParaRPr lang="en-US" dirty="0"/>
          </a:p>
        </p:txBody>
      </p:sp>
      <p:sp>
        <p:nvSpPr>
          <p:cNvPr id="3" name="Content Placeholder 2"/>
          <p:cNvSpPr>
            <a:spLocks noGrp="1"/>
          </p:cNvSpPr>
          <p:nvPr>
            <p:ph sz="quarter" idx="1"/>
          </p:nvPr>
        </p:nvSpPr>
        <p:spPr/>
        <p:txBody>
          <a:bodyPr>
            <a:normAutofit lnSpcReduction="10000"/>
          </a:bodyPr>
          <a:lstStyle/>
          <a:p>
            <a:endParaRPr lang="en-US" dirty="0" smtClean="0"/>
          </a:p>
          <a:p>
            <a:pPr algn="just"/>
            <a:r>
              <a:rPr lang="en-US" dirty="0" smtClean="0">
                <a:latin typeface="Times New Roman" pitchFamily="18" charset="0"/>
                <a:cs typeface="Times New Roman" pitchFamily="18" charset="0"/>
              </a:rPr>
              <a:t>Sterilizing grade filters are used in the treatment of heat sensitive injections and ophthalmic solutions, biological products and air and other gases for supply to aseptic areas. They are also used in industry as part of the venting systems on fermentors, centrifuges, autoclaves and freeze driers. Membrane filters are used for sterility testing</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LAMINAR AIR FLOW CHAMBER</a:t>
            </a:r>
            <a:endParaRPr lang="en-US" b="1" dirty="0">
              <a:solidFill>
                <a:srgbClr val="FF0000"/>
              </a:solidFill>
            </a:endParaRPr>
          </a:p>
        </p:txBody>
      </p:sp>
      <p:pic>
        <p:nvPicPr>
          <p:cNvPr id="5" name="Content Placeholder 4" descr="images.jpg"/>
          <p:cNvPicPr>
            <a:picLocks noGrp="1" noChangeAspect="1"/>
          </p:cNvPicPr>
          <p:nvPr>
            <p:ph sz="quarter" idx="1"/>
          </p:nvPr>
        </p:nvPicPr>
        <p:blipFill>
          <a:blip r:embed="rId2"/>
          <a:stretch>
            <a:fillRect/>
          </a:stretch>
        </p:blipFill>
        <p:spPr>
          <a:xfrm>
            <a:off x="1447800" y="1676400"/>
            <a:ext cx="7239000" cy="4318218"/>
          </a:xfrm>
        </p:spPr>
      </p:pic>
    </p:spTree>
    <p:extLst>
      <p:ext uri="{BB962C8B-B14F-4D97-AF65-F5344CB8AC3E}">
        <p14:creationId xmlns:p14="http://schemas.microsoft.com/office/powerpoint/2010/main" val="210392291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LAMINAR AIR FLOW CHAMBER</a:t>
            </a:r>
            <a:endParaRPr lang="en-US" b="1" dirty="0">
              <a:solidFill>
                <a:srgbClr val="FF0000"/>
              </a:solidFill>
            </a:endParaRPr>
          </a:p>
        </p:txBody>
      </p:sp>
      <p:pic>
        <p:nvPicPr>
          <p:cNvPr id="4" name="Content Placeholder 3"/>
          <p:cNvPicPr>
            <a:picLocks noGrp="1" noChangeAspect="1"/>
          </p:cNvPicPr>
          <p:nvPr>
            <p:ph idx="1"/>
          </p:nvPr>
        </p:nvPicPr>
        <p:blipFill>
          <a:blip r:embed="rId2"/>
          <a:stretch>
            <a:fillRect/>
          </a:stretch>
        </p:blipFill>
        <p:spPr>
          <a:xfrm>
            <a:off x="1905000" y="1385698"/>
            <a:ext cx="6476834" cy="5015102"/>
          </a:xfrm>
          <a:prstGeom prst="rect">
            <a:avLst/>
          </a:prstGeom>
        </p:spPr>
      </p:pic>
    </p:spTree>
    <p:extLst>
      <p:ext uri="{BB962C8B-B14F-4D97-AF65-F5344CB8AC3E}">
        <p14:creationId xmlns:p14="http://schemas.microsoft.com/office/powerpoint/2010/main" val="1988351531"/>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5048" cy="990600"/>
          </a:xfrm>
        </p:spPr>
        <p:txBody>
          <a:bodyPr>
            <a:normAutofit fontScale="90000"/>
          </a:bodyPr>
          <a:lstStyle/>
          <a:p>
            <a:r>
              <a:rPr lang="en-US" dirty="0" smtClean="0"/>
              <a:t/>
            </a:r>
            <a:br>
              <a:rPr lang="en-US" dirty="0" smtClean="0"/>
            </a:br>
            <a:r>
              <a:rPr lang="en-US" dirty="0" smtClean="0"/>
              <a:t>     </a:t>
            </a:r>
            <a:r>
              <a:rPr lang="en-US" b="1" dirty="0" smtClean="0">
                <a:solidFill>
                  <a:srgbClr val="003366"/>
                </a:solidFill>
              </a:rPr>
              <a:t>CHEMICAL STERILIZATION  </a:t>
            </a:r>
            <a:br>
              <a:rPr lang="en-US" b="1" dirty="0" smtClean="0">
                <a:solidFill>
                  <a:srgbClr val="003366"/>
                </a:solidFill>
              </a:rPr>
            </a:br>
            <a:r>
              <a:rPr lang="en-US" b="1" dirty="0" smtClean="0">
                <a:solidFill>
                  <a:srgbClr val="003366"/>
                </a:solidFill>
              </a:rPr>
              <a:t>     METHOD </a:t>
            </a:r>
            <a:br>
              <a:rPr lang="en-US" b="1" dirty="0" smtClean="0">
                <a:solidFill>
                  <a:srgbClr val="003366"/>
                </a:solidFill>
              </a:rPr>
            </a:br>
            <a:endParaRPr lang="en-US" dirty="0"/>
          </a:p>
        </p:txBody>
      </p:sp>
      <p:sp>
        <p:nvSpPr>
          <p:cNvPr id="3" name="Content Placeholder 2"/>
          <p:cNvSpPr>
            <a:spLocks noGrp="1"/>
          </p:cNvSpPr>
          <p:nvPr>
            <p:ph sz="quarter" idx="1"/>
          </p:nvPr>
        </p:nvSpPr>
        <p:spPr>
          <a:xfrm>
            <a:off x="914400" y="1447800"/>
            <a:ext cx="8019288" cy="5105400"/>
          </a:xfrm>
        </p:spPr>
        <p:txBody>
          <a:bodyPr>
            <a:normAutofit lnSpcReduction="10000"/>
          </a:bodyPr>
          <a:lstStyle/>
          <a:p>
            <a:pPr>
              <a:buNone/>
            </a:pPr>
            <a:r>
              <a:rPr lang="en-US" dirty="0" smtClean="0">
                <a:solidFill>
                  <a:schemeClr val="accent6">
                    <a:lumMod val="50000"/>
                  </a:schemeClr>
                </a:solidFill>
              </a:rPr>
              <a:t>GASEOUS METHOD </a:t>
            </a:r>
          </a:p>
          <a:p>
            <a:pPr algn="just"/>
            <a:r>
              <a:rPr lang="en-US" dirty="0" smtClean="0">
                <a:latin typeface="Times New Roman" pitchFamily="18" charset="0"/>
                <a:cs typeface="Times New Roman" pitchFamily="18" charset="0"/>
              </a:rPr>
              <a:t>The chemically reactive gases such as formaldehyde, (methanol, H.CHO) and ethylene oxide (CH2)2O possess biocidal activity.  Ethylene oxide is a colorless, odorless, and flammable gas.</a:t>
            </a:r>
          </a:p>
          <a:p>
            <a:pPr algn="just"/>
            <a:r>
              <a:rPr lang="en-US" dirty="0" smtClean="0">
                <a:latin typeface="Times New Roman" pitchFamily="18" charset="0"/>
                <a:cs typeface="Times New Roman" pitchFamily="18" charset="0"/>
              </a:rPr>
              <a:t>The mechanism of antimicrobial action of the two gases is assumed to be through alkylations of sulphydryl, amino, hydroxyl and carboxyl groups on proteins and amino groups of nucleic acids.   </a:t>
            </a:r>
          </a:p>
          <a:p>
            <a:endParaRPr lang="en-US"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294967295"/>
          </p:nvPr>
        </p:nvGraphicFramePr>
        <p:xfrm>
          <a:off x="304800" y="189166"/>
          <a:ext cx="8153400" cy="6287834"/>
        </p:xfrm>
        <a:graphic>
          <a:graphicData uri="http://schemas.openxmlformats.org/drawingml/2006/table">
            <a:tbl>
              <a:tblPr firstRow="1" bandRow="1">
                <a:tableStyleId>{5C22544A-7EE6-4342-B048-85BDC9FD1C3A}</a:tableStyleId>
              </a:tblPr>
              <a:tblGrid>
                <a:gridCol w="533400"/>
                <a:gridCol w="1219200"/>
                <a:gridCol w="1371600"/>
                <a:gridCol w="1524000"/>
                <a:gridCol w="1371600"/>
                <a:gridCol w="2133600"/>
              </a:tblGrid>
              <a:tr h="1153659">
                <a:tc>
                  <a:txBody>
                    <a:bodyPr/>
                    <a:lstStyle/>
                    <a:p>
                      <a:pPr marL="0" marR="0" algn="l">
                        <a:lnSpc>
                          <a:spcPct val="115000"/>
                        </a:lnSpc>
                        <a:spcBef>
                          <a:spcPts val="0"/>
                        </a:spcBef>
                        <a:spcAft>
                          <a:spcPts val="1000"/>
                        </a:spcAft>
                      </a:pPr>
                      <a:endParaRPr lang="en-US" sz="1400" dirty="0">
                        <a:latin typeface="Calibri"/>
                        <a:ea typeface="Times New Roman"/>
                        <a:cs typeface="Times New Roman"/>
                      </a:endParaRPr>
                    </a:p>
                    <a:p>
                      <a:pPr marL="0" marR="0" algn="l">
                        <a:lnSpc>
                          <a:spcPct val="115000"/>
                        </a:lnSpc>
                        <a:spcBef>
                          <a:spcPts val="0"/>
                        </a:spcBef>
                        <a:spcAft>
                          <a:spcPts val="1000"/>
                        </a:spcAft>
                      </a:pPr>
                      <a:r>
                        <a:rPr lang="en-US" sz="1400" dirty="0" err="1">
                          <a:latin typeface="Calibri"/>
                          <a:ea typeface="Times New Roman"/>
                          <a:cs typeface="Times New Roman"/>
                        </a:rPr>
                        <a:t>S.no</a:t>
                      </a:r>
                      <a:endParaRPr lang="en-US" sz="1200" dirty="0">
                        <a:latin typeface="Calibri"/>
                        <a:ea typeface="Times New Roman"/>
                        <a:cs typeface="Times New Roman"/>
                      </a:endParaRPr>
                    </a:p>
                  </a:txBody>
                  <a:tcPr marL="68580" marR="68580" marT="0" marB="0">
                    <a:solidFill>
                      <a:srgbClr val="FFC000"/>
                    </a:solidFill>
                  </a:tcPr>
                </a:tc>
                <a:tc>
                  <a:txBody>
                    <a:bodyPr/>
                    <a:lstStyle/>
                    <a:p>
                      <a:pPr marL="0" marR="0" algn="l">
                        <a:lnSpc>
                          <a:spcPct val="115000"/>
                        </a:lnSpc>
                        <a:spcBef>
                          <a:spcPts val="0"/>
                        </a:spcBef>
                        <a:spcAft>
                          <a:spcPts val="1000"/>
                        </a:spcAft>
                      </a:pPr>
                      <a:endParaRPr lang="en-US" sz="1400" dirty="0">
                        <a:latin typeface="Calibri"/>
                        <a:ea typeface="Times New Roman"/>
                        <a:cs typeface="Times New Roman"/>
                      </a:endParaRPr>
                    </a:p>
                    <a:p>
                      <a:pPr marL="0" marR="0" algn="l">
                        <a:lnSpc>
                          <a:spcPct val="115000"/>
                        </a:lnSpc>
                        <a:spcBef>
                          <a:spcPts val="0"/>
                        </a:spcBef>
                        <a:spcAft>
                          <a:spcPts val="1000"/>
                        </a:spcAft>
                      </a:pPr>
                      <a:r>
                        <a:rPr lang="en-US" sz="1400" dirty="0">
                          <a:latin typeface="Calibri"/>
                          <a:ea typeface="Times New Roman"/>
                          <a:cs typeface="Times New Roman"/>
                        </a:rPr>
                        <a:t>    METHOD</a:t>
                      </a:r>
                      <a:endParaRPr lang="en-US" sz="1200" dirty="0">
                        <a:latin typeface="Calibri"/>
                        <a:ea typeface="Times New Roman"/>
                        <a:cs typeface="Times New Roman"/>
                      </a:endParaRPr>
                    </a:p>
                  </a:txBody>
                  <a:tcPr marL="68580" marR="68580" marT="0" marB="0">
                    <a:solidFill>
                      <a:srgbClr val="FFC000"/>
                    </a:solidFill>
                  </a:tcPr>
                </a:tc>
                <a:tc>
                  <a:txBody>
                    <a:bodyPr/>
                    <a:lstStyle/>
                    <a:p>
                      <a:pPr marL="0" marR="0" algn="l">
                        <a:lnSpc>
                          <a:spcPct val="115000"/>
                        </a:lnSpc>
                        <a:spcBef>
                          <a:spcPts val="0"/>
                        </a:spcBef>
                        <a:spcAft>
                          <a:spcPts val="1000"/>
                        </a:spcAft>
                      </a:pPr>
                      <a:endParaRPr lang="en-US" sz="1400" dirty="0">
                        <a:latin typeface="Calibri"/>
                        <a:ea typeface="Times New Roman"/>
                        <a:cs typeface="Times New Roman"/>
                      </a:endParaRPr>
                    </a:p>
                    <a:p>
                      <a:pPr marL="0" marR="0" algn="l">
                        <a:lnSpc>
                          <a:spcPct val="115000"/>
                        </a:lnSpc>
                        <a:spcBef>
                          <a:spcPts val="0"/>
                        </a:spcBef>
                        <a:spcAft>
                          <a:spcPts val="1000"/>
                        </a:spcAft>
                      </a:pPr>
                      <a:r>
                        <a:rPr lang="en-US" sz="1400" dirty="0">
                          <a:latin typeface="Calibri"/>
                          <a:ea typeface="Times New Roman"/>
                          <a:cs typeface="Times New Roman"/>
                        </a:rPr>
                        <a:t>            MECHANISM</a:t>
                      </a:r>
                      <a:endParaRPr lang="en-US" sz="1200" dirty="0">
                        <a:latin typeface="Calibri"/>
                        <a:ea typeface="Times New Roman"/>
                        <a:cs typeface="Times New Roman"/>
                      </a:endParaRPr>
                    </a:p>
                  </a:txBody>
                  <a:tcPr marL="68580" marR="68580" marT="0" marB="0">
                    <a:solidFill>
                      <a:srgbClr val="FFC000"/>
                    </a:solidFill>
                  </a:tcPr>
                </a:tc>
                <a:tc>
                  <a:txBody>
                    <a:bodyPr/>
                    <a:lstStyle/>
                    <a:p>
                      <a:pPr marL="0" marR="0" algn="l">
                        <a:lnSpc>
                          <a:spcPct val="115000"/>
                        </a:lnSpc>
                        <a:spcBef>
                          <a:spcPts val="0"/>
                        </a:spcBef>
                        <a:spcAft>
                          <a:spcPts val="1000"/>
                        </a:spcAft>
                      </a:pPr>
                      <a:endParaRPr lang="en-US" sz="1400" dirty="0">
                        <a:latin typeface="Calibri"/>
                        <a:ea typeface="Times New Roman"/>
                        <a:cs typeface="Times New Roman"/>
                      </a:endParaRPr>
                    </a:p>
                    <a:p>
                      <a:pPr marL="0" marR="0" algn="l">
                        <a:lnSpc>
                          <a:spcPct val="115000"/>
                        </a:lnSpc>
                        <a:spcBef>
                          <a:spcPts val="0"/>
                        </a:spcBef>
                        <a:spcAft>
                          <a:spcPts val="1000"/>
                        </a:spcAft>
                      </a:pPr>
                      <a:r>
                        <a:rPr lang="en-US" sz="1400" dirty="0">
                          <a:latin typeface="Calibri"/>
                          <a:ea typeface="Times New Roman"/>
                          <a:cs typeface="Times New Roman"/>
                        </a:rPr>
                        <a:t>  MERITS</a:t>
                      </a:r>
                      <a:endParaRPr lang="en-US" sz="1200" dirty="0">
                        <a:latin typeface="Calibri"/>
                        <a:ea typeface="Times New Roman"/>
                        <a:cs typeface="Times New Roman"/>
                      </a:endParaRPr>
                    </a:p>
                  </a:txBody>
                  <a:tcPr marL="68580" marR="68580" marT="0" marB="0">
                    <a:solidFill>
                      <a:srgbClr val="FFC000"/>
                    </a:solidFill>
                  </a:tcPr>
                </a:tc>
                <a:tc>
                  <a:txBody>
                    <a:bodyPr/>
                    <a:lstStyle/>
                    <a:p>
                      <a:pPr marL="0" marR="0" algn="l">
                        <a:lnSpc>
                          <a:spcPct val="115000"/>
                        </a:lnSpc>
                        <a:spcBef>
                          <a:spcPts val="0"/>
                        </a:spcBef>
                        <a:spcAft>
                          <a:spcPts val="1000"/>
                        </a:spcAft>
                      </a:pPr>
                      <a:endParaRPr lang="en-US" sz="1400" dirty="0">
                        <a:latin typeface="Calibri"/>
                        <a:ea typeface="Times New Roman"/>
                        <a:cs typeface="Times New Roman"/>
                      </a:endParaRPr>
                    </a:p>
                    <a:p>
                      <a:pPr marL="0" marR="0" algn="l">
                        <a:lnSpc>
                          <a:spcPct val="115000"/>
                        </a:lnSpc>
                        <a:spcBef>
                          <a:spcPts val="0"/>
                        </a:spcBef>
                        <a:spcAft>
                          <a:spcPts val="1000"/>
                        </a:spcAft>
                      </a:pPr>
                      <a:r>
                        <a:rPr lang="en-US" sz="1400" dirty="0">
                          <a:latin typeface="Calibri"/>
                          <a:ea typeface="Times New Roman"/>
                          <a:cs typeface="Times New Roman"/>
                        </a:rPr>
                        <a:t>  DEMERITS</a:t>
                      </a:r>
                      <a:endParaRPr lang="en-US" sz="1200" dirty="0">
                        <a:latin typeface="Calibri"/>
                        <a:ea typeface="Times New Roman"/>
                        <a:cs typeface="Times New Roman"/>
                      </a:endParaRPr>
                    </a:p>
                  </a:txBody>
                  <a:tcPr marL="68580" marR="68580" marT="0" marB="0">
                    <a:solidFill>
                      <a:srgbClr val="FFC000"/>
                    </a:solidFill>
                  </a:tcPr>
                </a:tc>
                <a:tc>
                  <a:txBody>
                    <a:bodyPr/>
                    <a:lstStyle/>
                    <a:p>
                      <a:pPr marL="0" marR="0" algn="l">
                        <a:lnSpc>
                          <a:spcPct val="115000"/>
                        </a:lnSpc>
                        <a:spcBef>
                          <a:spcPts val="0"/>
                        </a:spcBef>
                        <a:spcAft>
                          <a:spcPts val="1000"/>
                        </a:spcAft>
                      </a:pPr>
                      <a:endParaRPr lang="en-US" sz="1400" dirty="0">
                        <a:latin typeface="Calibri"/>
                        <a:ea typeface="Times New Roman"/>
                        <a:cs typeface="Times New Roman"/>
                      </a:endParaRPr>
                    </a:p>
                    <a:p>
                      <a:pPr marL="0" marR="0" algn="l">
                        <a:lnSpc>
                          <a:spcPct val="115000"/>
                        </a:lnSpc>
                        <a:spcBef>
                          <a:spcPts val="0"/>
                        </a:spcBef>
                        <a:spcAft>
                          <a:spcPts val="1000"/>
                        </a:spcAft>
                      </a:pPr>
                      <a:r>
                        <a:rPr lang="en-US" sz="1400" dirty="0">
                          <a:latin typeface="Calibri"/>
                          <a:ea typeface="Times New Roman"/>
                          <a:cs typeface="Times New Roman"/>
                        </a:rPr>
                        <a:t> APPLICATIONS</a:t>
                      </a:r>
                      <a:endParaRPr lang="en-US" sz="1200" dirty="0">
                        <a:latin typeface="Calibri"/>
                        <a:ea typeface="Times New Roman"/>
                        <a:cs typeface="Times New Roman"/>
                      </a:endParaRPr>
                    </a:p>
                  </a:txBody>
                  <a:tcPr marL="68580" marR="68580" marT="0" marB="0">
                    <a:solidFill>
                      <a:srgbClr val="FFC000"/>
                    </a:solidFill>
                  </a:tcPr>
                </a:tc>
              </a:tr>
              <a:tr h="5134175">
                <a:tc>
                  <a:txBody>
                    <a:bodyPr/>
                    <a:lstStyle/>
                    <a:p>
                      <a:pPr marL="0" marR="0" algn="l">
                        <a:lnSpc>
                          <a:spcPct val="115000"/>
                        </a:lnSpc>
                        <a:spcBef>
                          <a:spcPts val="0"/>
                        </a:spcBef>
                        <a:spcAft>
                          <a:spcPts val="1000"/>
                        </a:spcAft>
                      </a:pPr>
                      <a:endParaRPr lang="en-US" sz="1800" dirty="0">
                        <a:solidFill>
                          <a:srgbClr val="002060"/>
                        </a:solidFill>
                        <a:latin typeface="Calibri"/>
                        <a:ea typeface="Times New Roman"/>
                        <a:cs typeface="Times New Roman"/>
                      </a:endParaRPr>
                    </a:p>
                    <a:p>
                      <a:pPr marL="0" marR="0" algn="l">
                        <a:lnSpc>
                          <a:spcPct val="115000"/>
                        </a:lnSpc>
                        <a:spcBef>
                          <a:spcPts val="0"/>
                        </a:spcBef>
                        <a:spcAft>
                          <a:spcPts val="1000"/>
                        </a:spcAft>
                      </a:pPr>
                      <a:r>
                        <a:rPr lang="en-US" sz="1800" dirty="0">
                          <a:solidFill>
                            <a:srgbClr val="002060"/>
                          </a:solidFill>
                          <a:latin typeface="Calibri"/>
                          <a:ea typeface="Times New Roman"/>
                          <a:cs typeface="Times New Roman"/>
                        </a:rPr>
                        <a:t>1</a:t>
                      </a:r>
                      <a:endParaRPr lang="en-US" sz="1600" dirty="0">
                        <a:solidFill>
                          <a:srgbClr val="002060"/>
                        </a:solidFill>
                        <a:latin typeface="Calibri"/>
                        <a:ea typeface="Times New Roman"/>
                        <a:cs typeface="Times New Roman"/>
                      </a:endParaRPr>
                    </a:p>
                  </a:txBody>
                  <a:tcPr marL="68580" marR="68580" marT="0" marB="0">
                    <a:solidFill>
                      <a:schemeClr val="accent4">
                        <a:lumMod val="60000"/>
                        <a:lumOff val="40000"/>
                      </a:schemeClr>
                    </a:solidFill>
                  </a:tcPr>
                </a:tc>
                <a:tc>
                  <a:txBody>
                    <a:bodyPr/>
                    <a:lstStyle/>
                    <a:p>
                      <a:pPr marL="0" marR="0" algn="l">
                        <a:lnSpc>
                          <a:spcPct val="115000"/>
                        </a:lnSpc>
                        <a:spcBef>
                          <a:spcPts val="0"/>
                        </a:spcBef>
                        <a:spcAft>
                          <a:spcPts val="1000"/>
                        </a:spcAft>
                      </a:pPr>
                      <a:endParaRPr lang="en-US" sz="1800" dirty="0">
                        <a:solidFill>
                          <a:srgbClr val="002060"/>
                        </a:solidFill>
                        <a:latin typeface="Calibri"/>
                        <a:ea typeface="Times New Roman"/>
                        <a:cs typeface="Times New Roman"/>
                      </a:endParaRPr>
                    </a:p>
                    <a:p>
                      <a:pPr marL="0" marR="0" algn="l">
                        <a:lnSpc>
                          <a:spcPct val="115000"/>
                        </a:lnSpc>
                        <a:spcBef>
                          <a:spcPts val="0"/>
                        </a:spcBef>
                        <a:spcAft>
                          <a:spcPts val="1000"/>
                        </a:spcAft>
                      </a:pPr>
                      <a:r>
                        <a:rPr lang="en-US" sz="1800" dirty="0">
                          <a:solidFill>
                            <a:srgbClr val="002060"/>
                          </a:solidFill>
                          <a:latin typeface="Calibri"/>
                          <a:ea typeface="Times New Roman"/>
                          <a:cs typeface="Times New Roman"/>
                        </a:rPr>
                        <a:t>Heat sterilization    </a:t>
                      </a:r>
                      <a:endParaRPr lang="en-US" sz="1600" dirty="0">
                        <a:solidFill>
                          <a:srgbClr val="002060"/>
                        </a:solidFill>
                        <a:latin typeface="Calibri"/>
                        <a:ea typeface="Times New Roman"/>
                        <a:cs typeface="Times New Roman"/>
                      </a:endParaRPr>
                    </a:p>
                  </a:txBody>
                  <a:tcPr marL="68580" marR="68580" marT="0" marB="0">
                    <a:solidFill>
                      <a:schemeClr val="accent4">
                        <a:lumMod val="60000"/>
                        <a:lumOff val="40000"/>
                      </a:schemeClr>
                    </a:solidFill>
                  </a:tcPr>
                </a:tc>
                <a:tc>
                  <a:txBody>
                    <a:bodyPr/>
                    <a:lstStyle/>
                    <a:p>
                      <a:pPr marL="0" marR="0" algn="l">
                        <a:lnSpc>
                          <a:spcPct val="115000"/>
                        </a:lnSpc>
                        <a:spcBef>
                          <a:spcPts val="0"/>
                        </a:spcBef>
                        <a:spcAft>
                          <a:spcPts val="1000"/>
                        </a:spcAft>
                      </a:pPr>
                      <a:endParaRPr lang="en-US" sz="1800" dirty="0">
                        <a:solidFill>
                          <a:srgbClr val="002060"/>
                        </a:solidFill>
                        <a:latin typeface="Calibri"/>
                        <a:ea typeface="Times New Roman"/>
                        <a:cs typeface="Times New Roman"/>
                      </a:endParaRPr>
                    </a:p>
                    <a:p>
                      <a:pPr marL="0" marR="0" algn="l">
                        <a:lnSpc>
                          <a:spcPct val="115000"/>
                        </a:lnSpc>
                        <a:spcBef>
                          <a:spcPts val="0"/>
                        </a:spcBef>
                        <a:spcAft>
                          <a:spcPts val="1000"/>
                        </a:spcAft>
                      </a:pPr>
                      <a:r>
                        <a:rPr lang="en-US" sz="1800" dirty="0">
                          <a:solidFill>
                            <a:srgbClr val="002060"/>
                          </a:solidFill>
                          <a:latin typeface="Calibri"/>
                          <a:ea typeface="Times New Roman"/>
                          <a:cs typeface="Times New Roman"/>
                        </a:rPr>
                        <a:t>Destroys bacterial </a:t>
                      </a:r>
                      <a:r>
                        <a:rPr lang="en-US" sz="1800" dirty="0" err="1" smtClean="0">
                          <a:solidFill>
                            <a:srgbClr val="002060"/>
                          </a:solidFill>
                          <a:latin typeface="Calibri"/>
                          <a:ea typeface="Times New Roman"/>
                          <a:cs typeface="Times New Roman"/>
                        </a:rPr>
                        <a:t>endo</a:t>
                      </a:r>
                      <a:r>
                        <a:rPr lang="en-US" sz="1800" dirty="0" smtClean="0">
                          <a:solidFill>
                            <a:srgbClr val="002060"/>
                          </a:solidFill>
                          <a:latin typeface="Calibri"/>
                          <a:ea typeface="Times New Roman"/>
                          <a:cs typeface="Times New Roman"/>
                        </a:rPr>
                        <a:t> toxins</a:t>
                      </a:r>
                      <a:endParaRPr lang="en-US" sz="1600" dirty="0">
                        <a:solidFill>
                          <a:srgbClr val="002060"/>
                        </a:solidFill>
                        <a:latin typeface="Calibri"/>
                        <a:ea typeface="Times New Roman"/>
                        <a:cs typeface="Times New Roman"/>
                      </a:endParaRPr>
                    </a:p>
                  </a:txBody>
                  <a:tcPr marL="68580" marR="68580" marT="0" marB="0">
                    <a:solidFill>
                      <a:schemeClr val="accent4">
                        <a:lumMod val="60000"/>
                        <a:lumOff val="40000"/>
                      </a:schemeClr>
                    </a:solidFill>
                  </a:tcPr>
                </a:tc>
                <a:tc>
                  <a:txBody>
                    <a:bodyPr/>
                    <a:lstStyle/>
                    <a:p>
                      <a:pPr marL="0" marR="0" algn="l">
                        <a:lnSpc>
                          <a:spcPct val="115000"/>
                        </a:lnSpc>
                        <a:spcBef>
                          <a:spcPts val="0"/>
                        </a:spcBef>
                        <a:spcAft>
                          <a:spcPts val="1000"/>
                        </a:spcAft>
                      </a:pPr>
                      <a:r>
                        <a:rPr lang="en-US" sz="1800" dirty="0">
                          <a:solidFill>
                            <a:srgbClr val="002060"/>
                          </a:solidFill>
                          <a:latin typeface="Calibri"/>
                          <a:ea typeface="Times New Roman"/>
                          <a:cs typeface="Times New Roman"/>
                        </a:rPr>
                        <a:t>Most widely used and reliable method of sterilization, involving destruction of enzymes and other essential cell constituents</a:t>
                      </a:r>
                      <a:endParaRPr lang="en-US" sz="1600" dirty="0">
                        <a:solidFill>
                          <a:srgbClr val="002060"/>
                        </a:solidFill>
                        <a:latin typeface="Calibri"/>
                        <a:ea typeface="Times New Roman"/>
                        <a:cs typeface="Times New Roman"/>
                      </a:endParaRPr>
                    </a:p>
                  </a:txBody>
                  <a:tcPr marL="68580" marR="68580" marT="0" marB="0">
                    <a:solidFill>
                      <a:schemeClr val="accent4">
                        <a:lumMod val="60000"/>
                        <a:lumOff val="40000"/>
                      </a:schemeClr>
                    </a:solidFill>
                  </a:tcPr>
                </a:tc>
                <a:tc>
                  <a:txBody>
                    <a:bodyPr/>
                    <a:lstStyle/>
                    <a:p>
                      <a:pPr marL="0" marR="0" algn="l">
                        <a:lnSpc>
                          <a:spcPct val="115000"/>
                        </a:lnSpc>
                        <a:spcBef>
                          <a:spcPts val="0"/>
                        </a:spcBef>
                        <a:spcAft>
                          <a:spcPts val="1000"/>
                        </a:spcAft>
                      </a:pPr>
                      <a:r>
                        <a:rPr lang="en-US" sz="1800" dirty="0">
                          <a:solidFill>
                            <a:srgbClr val="002060"/>
                          </a:solidFill>
                          <a:latin typeface="Calibri"/>
                          <a:ea typeface="Times New Roman"/>
                          <a:cs typeface="Times New Roman"/>
                        </a:rPr>
                        <a:t>Can be applied only to the </a:t>
                      </a:r>
                      <a:r>
                        <a:rPr lang="en-US" sz="1800" dirty="0" smtClean="0">
                          <a:solidFill>
                            <a:srgbClr val="002060"/>
                          </a:solidFill>
                          <a:latin typeface="Calibri"/>
                          <a:ea typeface="Times New Roman"/>
                          <a:cs typeface="Times New Roman"/>
                        </a:rPr>
                        <a:t>thermo stable</a:t>
                      </a:r>
                    </a:p>
                    <a:p>
                      <a:pPr marL="0" marR="0" algn="l">
                        <a:lnSpc>
                          <a:spcPct val="115000"/>
                        </a:lnSpc>
                        <a:spcBef>
                          <a:spcPts val="0"/>
                        </a:spcBef>
                        <a:spcAft>
                          <a:spcPts val="1000"/>
                        </a:spcAft>
                      </a:pPr>
                      <a:r>
                        <a:rPr lang="en-US" sz="1800" dirty="0" smtClean="0">
                          <a:solidFill>
                            <a:srgbClr val="002060"/>
                          </a:solidFill>
                          <a:latin typeface="Calibri"/>
                          <a:ea typeface="Times New Roman"/>
                          <a:cs typeface="Times New Roman"/>
                        </a:rPr>
                        <a:t> </a:t>
                      </a:r>
                      <a:r>
                        <a:rPr lang="en-US" sz="1800" dirty="0">
                          <a:solidFill>
                            <a:srgbClr val="002060"/>
                          </a:solidFill>
                          <a:latin typeface="Calibri"/>
                          <a:ea typeface="Times New Roman"/>
                          <a:cs typeface="Times New Roman"/>
                        </a:rPr>
                        <a:t>products</a:t>
                      </a:r>
                      <a:endParaRPr lang="en-US" sz="1600" dirty="0">
                        <a:solidFill>
                          <a:srgbClr val="002060"/>
                        </a:solidFill>
                        <a:latin typeface="Calibri"/>
                        <a:ea typeface="Times New Roman"/>
                        <a:cs typeface="Times New Roman"/>
                      </a:endParaRPr>
                    </a:p>
                  </a:txBody>
                  <a:tcPr marL="68580" marR="68580" marT="0" marB="0">
                    <a:solidFill>
                      <a:schemeClr val="accent4">
                        <a:lumMod val="60000"/>
                        <a:lumOff val="40000"/>
                      </a:schemeClr>
                    </a:solidFill>
                  </a:tcPr>
                </a:tc>
                <a:tc>
                  <a:txBody>
                    <a:bodyPr/>
                    <a:lstStyle/>
                    <a:p>
                      <a:pPr marL="0" marR="0" algn="l">
                        <a:lnSpc>
                          <a:spcPct val="115000"/>
                        </a:lnSpc>
                        <a:spcBef>
                          <a:spcPts val="0"/>
                        </a:spcBef>
                        <a:spcAft>
                          <a:spcPts val="1000"/>
                        </a:spcAft>
                      </a:pPr>
                      <a:r>
                        <a:rPr lang="en-US" sz="1800" dirty="0">
                          <a:solidFill>
                            <a:srgbClr val="002060"/>
                          </a:solidFill>
                          <a:latin typeface="Calibri"/>
                          <a:ea typeface="Times New Roman"/>
                          <a:cs typeface="Times New Roman"/>
                        </a:rPr>
                        <a:t>Dry heat is applicable for sterilizing </a:t>
                      </a:r>
                      <a:r>
                        <a:rPr lang="en-US" sz="1800" dirty="0" smtClean="0">
                          <a:solidFill>
                            <a:srgbClr val="002060"/>
                          </a:solidFill>
                          <a:latin typeface="Calibri"/>
                          <a:ea typeface="Times New Roman"/>
                          <a:cs typeface="Times New Roman"/>
                        </a:rPr>
                        <a:t>glass wares </a:t>
                      </a:r>
                      <a:r>
                        <a:rPr lang="en-US" sz="1800" dirty="0">
                          <a:solidFill>
                            <a:srgbClr val="002060"/>
                          </a:solidFill>
                          <a:latin typeface="Calibri"/>
                          <a:ea typeface="Times New Roman"/>
                          <a:cs typeface="Times New Roman"/>
                        </a:rPr>
                        <a:t>and metal surgical instruments and moist  heat is the most dependable method for decontamination of laboratory waste and the sterilization of laboratory glassware, media, and reagents.</a:t>
                      </a:r>
                      <a:endParaRPr lang="en-US" sz="1600" dirty="0">
                        <a:solidFill>
                          <a:srgbClr val="002060"/>
                        </a:solidFill>
                        <a:latin typeface="Calibri"/>
                        <a:ea typeface="Times New Roman"/>
                        <a:cs typeface="Times New Roman"/>
                      </a:endParaRPr>
                    </a:p>
                  </a:txBody>
                  <a:tcPr marL="68580" marR="68580" marT="0" marB="0">
                    <a:solidFill>
                      <a:schemeClr val="accent4">
                        <a:lumMod val="60000"/>
                        <a:lumOff val="40000"/>
                      </a:schemeClr>
                    </a:solidFill>
                  </a:tcPr>
                </a:tc>
              </a:tr>
            </a:tbl>
          </a:graphicData>
        </a:graphic>
      </p:graphicFrame>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294967295"/>
            <p:extLst>
              <p:ext uri="{D42A27DB-BD31-4B8C-83A1-F6EECF244321}">
                <p14:modId xmlns:p14="http://schemas.microsoft.com/office/powerpoint/2010/main" val="1619547356"/>
              </p:ext>
            </p:extLst>
          </p:nvPr>
        </p:nvGraphicFramePr>
        <p:xfrm>
          <a:off x="304800" y="457200"/>
          <a:ext cx="8153400" cy="5638800"/>
        </p:xfrm>
        <a:graphic>
          <a:graphicData uri="http://schemas.openxmlformats.org/drawingml/2006/table">
            <a:tbl>
              <a:tblPr firstRow="1" bandRow="1">
                <a:tableStyleId>{5C22544A-7EE6-4342-B048-85BDC9FD1C3A}</a:tableStyleId>
              </a:tblPr>
              <a:tblGrid>
                <a:gridCol w="533400"/>
                <a:gridCol w="1143000"/>
                <a:gridCol w="1219200"/>
                <a:gridCol w="1371600"/>
                <a:gridCol w="1524000"/>
                <a:gridCol w="2362200"/>
              </a:tblGrid>
              <a:tr h="1117499">
                <a:tc>
                  <a:txBody>
                    <a:bodyPr/>
                    <a:lstStyle/>
                    <a:p>
                      <a:pPr marL="0" marR="0" algn="l">
                        <a:lnSpc>
                          <a:spcPct val="115000"/>
                        </a:lnSpc>
                        <a:spcBef>
                          <a:spcPts val="0"/>
                        </a:spcBef>
                        <a:spcAft>
                          <a:spcPts val="1000"/>
                        </a:spcAft>
                      </a:pPr>
                      <a:endParaRPr lang="en-US" sz="1400" dirty="0">
                        <a:latin typeface="Calibri"/>
                        <a:ea typeface="Times New Roman"/>
                        <a:cs typeface="Times New Roman"/>
                      </a:endParaRPr>
                    </a:p>
                    <a:p>
                      <a:pPr marL="0" marR="0" algn="l">
                        <a:lnSpc>
                          <a:spcPct val="115000"/>
                        </a:lnSpc>
                        <a:spcBef>
                          <a:spcPts val="0"/>
                        </a:spcBef>
                        <a:spcAft>
                          <a:spcPts val="1000"/>
                        </a:spcAft>
                      </a:pPr>
                      <a:r>
                        <a:rPr lang="en-US" sz="1400" dirty="0" err="1">
                          <a:latin typeface="Calibri"/>
                          <a:ea typeface="Times New Roman"/>
                          <a:cs typeface="Times New Roman"/>
                        </a:rPr>
                        <a:t>S.no</a:t>
                      </a:r>
                      <a:endParaRPr lang="en-US" sz="1200" dirty="0">
                        <a:latin typeface="Calibri"/>
                        <a:ea typeface="Times New Roman"/>
                        <a:cs typeface="Times New Roman"/>
                      </a:endParaRPr>
                    </a:p>
                  </a:txBody>
                  <a:tcPr marL="68580" marR="68580" marT="0" marB="0">
                    <a:solidFill>
                      <a:srgbClr val="FF9900"/>
                    </a:solidFill>
                  </a:tcPr>
                </a:tc>
                <a:tc>
                  <a:txBody>
                    <a:bodyPr/>
                    <a:lstStyle/>
                    <a:p>
                      <a:pPr marL="0" marR="0" algn="l">
                        <a:lnSpc>
                          <a:spcPct val="115000"/>
                        </a:lnSpc>
                        <a:spcBef>
                          <a:spcPts val="0"/>
                        </a:spcBef>
                        <a:spcAft>
                          <a:spcPts val="1000"/>
                        </a:spcAft>
                      </a:pPr>
                      <a:endParaRPr lang="en-US" sz="1400" dirty="0">
                        <a:latin typeface="Calibri"/>
                        <a:ea typeface="Times New Roman"/>
                        <a:cs typeface="Times New Roman"/>
                      </a:endParaRPr>
                    </a:p>
                    <a:p>
                      <a:pPr marL="0" marR="0" algn="l">
                        <a:lnSpc>
                          <a:spcPct val="115000"/>
                        </a:lnSpc>
                        <a:spcBef>
                          <a:spcPts val="0"/>
                        </a:spcBef>
                        <a:spcAft>
                          <a:spcPts val="1000"/>
                        </a:spcAft>
                      </a:pPr>
                      <a:r>
                        <a:rPr lang="en-US" sz="1400" dirty="0">
                          <a:latin typeface="Calibri"/>
                          <a:ea typeface="Times New Roman"/>
                          <a:cs typeface="Times New Roman"/>
                        </a:rPr>
                        <a:t>    METHOD</a:t>
                      </a:r>
                      <a:endParaRPr lang="en-US" sz="1200" dirty="0">
                        <a:latin typeface="Calibri"/>
                        <a:ea typeface="Times New Roman"/>
                        <a:cs typeface="Times New Roman"/>
                      </a:endParaRPr>
                    </a:p>
                  </a:txBody>
                  <a:tcPr marL="68580" marR="68580" marT="0" marB="0">
                    <a:solidFill>
                      <a:srgbClr val="FF9900"/>
                    </a:solidFill>
                  </a:tcPr>
                </a:tc>
                <a:tc>
                  <a:txBody>
                    <a:bodyPr/>
                    <a:lstStyle/>
                    <a:p>
                      <a:pPr marL="0" marR="0" algn="l">
                        <a:lnSpc>
                          <a:spcPct val="115000"/>
                        </a:lnSpc>
                        <a:spcBef>
                          <a:spcPts val="0"/>
                        </a:spcBef>
                        <a:spcAft>
                          <a:spcPts val="1000"/>
                        </a:spcAft>
                      </a:pPr>
                      <a:endParaRPr lang="en-US" sz="1400" dirty="0">
                        <a:latin typeface="Calibri"/>
                        <a:ea typeface="Times New Roman"/>
                        <a:cs typeface="Times New Roman"/>
                      </a:endParaRPr>
                    </a:p>
                    <a:p>
                      <a:pPr marL="0" marR="0" algn="l">
                        <a:lnSpc>
                          <a:spcPct val="115000"/>
                        </a:lnSpc>
                        <a:spcBef>
                          <a:spcPts val="0"/>
                        </a:spcBef>
                        <a:spcAft>
                          <a:spcPts val="1000"/>
                        </a:spcAft>
                      </a:pPr>
                      <a:r>
                        <a:rPr lang="en-US" sz="1400" dirty="0">
                          <a:latin typeface="Calibri"/>
                          <a:ea typeface="Times New Roman"/>
                          <a:cs typeface="Times New Roman"/>
                        </a:rPr>
                        <a:t>            MECHANISM</a:t>
                      </a:r>
                      <a:endParaRPr lang="en-US" sz="1200" dirty="0">
                        <a:latin typeface="Calibri"/>
                        <a:ea typeface="Times New Roman"/>
                        <a:cs typeface="Times New Roman"/>
                      </a:endParaRPr>
                    </a:p>
                  </a:txBody>
                  <a:tcPr marL="68580" marR="68580" marT="0" marB="0">
                    <a:solidFill>
                      <a:srgbClr val="FF9900"/>
                    </a:solidFill>
                  </a:tcPr>
                </a:tc>
                <a:tc>
                  <a:txBody>
                    <a:bodyPr/>
                    <a:lstStyle/>
                    <a:p>
                      <a:pPr marL="0" marR="0" algn="l">
                        <a:lnSpc>
                          <a:spcPct val="115000"/>
                        </a:lnSpc>
                        <a:spcBef>
                          <a:spcPts val="0"/>
                        </a:spcBef>
                        <a:spcAft>
                          <a:spcPts val="1000"/>
                        </a:spcAft>
                      </a:pPr>
                      <a:endParaRPr lang="en-US" sz="1400" dirty="0">
                        <a:latin typeface="Calibri"/>
                        <a:ea typeface="Times New Roman"/>
                        <a:cs typeface="Times New Roman"/>
                      </a:endParaRPr>
                    </a:p>
                    <a:p>
                      <a:pPr marL="0" marR="0" algn="l">
                        <a:lnSpc>
                          <a:spcPct val="115000"/>
                        </a:lnSpc>
                        <a:spcBef>
                          <a:spcPts val="0"/>
                        </a:spcBef>
                        <a:spcAft>
                          <a:spcPts val="1000"/>
                        </a:spcAft>
                      </a:pPr>
                      <a:r>
                        <a:rPr lang="en-US" sz="1400" dirty="0">
                          <a:latin typeface="Calibri"/>
                          <a:ea typeface="Times New Roman"/>
                          <a:cs typeface="Times New Roman"/>
                        </a:rPr>
                        <a:t>  MERITS</a:t>
                      </a:r>
                      <a:endParaRPr lang="en-US" sz="1200" dirty="0">
                        <a:latin typeface="Calibri"/>
                        <a:ea typeface="Times New Roman"/>
                        <a:cs typeface="Times New Roman"/>
                      </a:endParaRPr>
                    </a:p>
                  </a:txBody>
                  <a:tcPr marL="68580" marR="68580" marT="0" marB="0">
                    <a:solidFill>
                      <a:srgbClr val="FF9900"/>
                    </a:solidFill>
                  </a:tcPr>
                </a:tc>
                <a:tc>
                  <a:txBody>
                    <a:bodyPr/>
                    <a:lstStyle/>
                    <a:p>
                      <a:pPr marL="0" marR="0" algn="l">
                        <a:lnSpc>
                          <a:spcPct val="115000"/>
                        </a:lnSpc>
                        <a:spcBef>
                          <a:spcPts val="0"/>
                        </a:spcBef>
                        <a:spcAft>
                          <a:spcPts val="1000"/>
                        </a:spcAft>
                      </a:pPr>
                      <a:endParaRPr lang="en-US" sz="1400" dirty="0">
                        <a:latin typeface="Calibri"/>
                        <a:ea typeface="Times New Roman"/>
                        <a:cs typeface="Times New Roman"/>
                      </a:endParaRPr>
                    </a:p>
                    <a:p>
                      <a:pPr marL="0" marR="0" algn="l">
                        <a:lnSpc>
                          <a:spcPct val="115000"/>
                        </a:lnSpc>
                        <a:spcBef>
                          <a:spcPts val="0"/>
                        </a:spcBef>
                        <a:spcAft>
                          <a:spcPts val="1000"/>
                        </a:spcAft>
                      </a:pPr>
                      <a:r>
                        <a:rPr lang="en-US" sz="1400" dirty="0">
                          <a:latin typeface="Calibri"/>
                          <a:ea typeface="Times New Roman"/>
                          <a:cs typeface="Times New Roman"/>
                        </a:rPr>
                        <a:t>  DEMERITS</a:t>
                      </a:r>
                      <a:endParaRPr lang="en-US" sz="1200" dirty="0">
                        <a:latin typeface="Calibri"/>
                        <a:ea typeface="Times New Roman"/>
                        <a:cs typeface="Times New Roman"/>
                      </a:endParaRPr>
                    </a:p>
                  </a:txBody>
                  <a:tcPr marL="68580" marR="68580" marT="0" marB="0">
                    <a:solidFill>
                      <a:srgbClr val="FF9900"/>
                    </a:solidFill>
                  </a:tcPr>
                </a:tc>
                <a:tc>
                  <a:txBody>
                    <a:bodyPr/>
                    <a:lstStyle/>
                    <a:p>
                      <a:pPr marL="0" marR="0" algn="l">
                        <a:lnSpc>
                          <a:spcPct val="115000"/>
                        </a:lnSpc>
                        <a:spcBef>
                          <a:spcPts val="0"/>
                        </a:spcBef>
                        <a:spcAft>
                          <a:spcPts val="1000"/>
                        </a:spcAft>
                      </a:pPr>
                      <a:endParaRPr lang="en-US" sz="1400" dirty="0">
                        <a:latin typeface="Calibri"/>
                        <a:ea typeface="Times New Roman"/>
                        <a:cs typeface="Times New Roman"/>
                      </a:endParaRPr>
                    </a:p>
                    <a:p>
                      <a:pPr marL="0" marR="0" algn="l">
                        <a:lnSpc>
                          <a:spcPct val="115000"/>
                        </a:lnSpc>
                        <a:spcBef>
                          <a:spcPts val="0"/>
                        </a:spcBef>
                        <a:spcAft>
                          <a:spcPts val="1000"/>
                        </a:spcAft>
                      </a:pPr>
                      <a:r>
                        <a:rPr lang="en-US" sz="1400" dirty="0">
                          <a:latin typeface="Calibri"/>
                          <a:ea typeface="Times New Roman"/>
                          <a:cs typeface="Times New Roman"/>
                        </a:rPr>
                        <a:t> APPLICATIONS</a:t>
                      </a:r>
                      <a:endParaRPr lang="en-US" sz="1200" dirty="0">
                        <a:latin typeface="Calibri"/>
                        <a:ea typeface="Times New Roman"/>
                        <a:cs typeface="Times New Roman"/>
                      </a:endParaRPr>
                    </a:p>
                  </a:txBody>
                  <a:tcPr marL="68580" marR="68580" marT="0" marB="0">
                    <a:solidFill>
                      <a:srgbClr val="FF9900"/>
                    </a:solidFill>
                  </a:tcPr>
                </a:tc>
              </a:tr>
              <a:tr h="4521301">
                <a:tc>
                  <a:txBody>
                    <a:bodyPr/>
                    <a:lstStyle/>
                    <a:p>
                      <a:r>
                        <a:rPr lang="en-US" dirty="0" smtClean="0">
                          <a:solidFill>
                            <a:srgbClr val="002060"/>
                          </a:solidFill>
                        </a:rPr>
                        <a:t>1</a:t>
                      </a:r>
                    </a:p>
                    <a:p>
                      <a:endParaRPr lang="en-US" dirty="0" smtClean="0">
                        <a:solidFill>
                          <a:srgbClr val="002060"/>
                        </a:solidFill>
                      </a:endParaRPr>
                    </a:p>
                    <a:p>
                      <a:endParaRPr lang="en-US" dirty="0" smtClean="0">
                        <a:solidFill>
                          <a:srgbClr val="002060"/>
                        </a:solidFill>
                      </a:endParaRPr>
                    </a:p>
                    <a:p>
                      <a:endParaRPr lang="en-US" dirty="0" smtClean="0">
                        <a:solidFill>
                          <a:srgbClr val="002060"/>
                        </a:solidFill>
                      </a:endParaRPr>
                    </a:p>
                    <a:p>
                      <a:endParaRPr lang="en-US" dirty="0" smtClean="0">
                        <a:solidFill>
                          <a:srgbClr val="002060"/>
                        </a:solidFill>
                      </a:endParaRPr>
                    </a:p>
                    <a:p>
                      <a:endParaRPr lang="en-US" dirty="0" smtClean="0">
                        <a:solidFill>
                          <a:srgbClr val="002060"/>
                        </a:solidFill>
                      </a:endParaRPr>
                    </a:p>
                    <a:p>
                      <a:endParaRPr lang="en-US" dirty="0" smtClean="0">
                        <a:solidFill>
                          <a:srgbClr val="002060"/>
                        </a:solidFill>
                      </a:endParaRPr>
                    </a:p>
                    <a:p>
                      <a:endParaRPr lang="en-US" dirty="0" smtClean="0">
                        <a:solidFill>
                          <a:srgbClr val="002060"/>
                        </a:solidFill>
                      </a:endParaRPr>
                    </a:p>
                    <a:p>
                      <a:r>
                        <a:rPr lang="en-US" dirty="0" smtClean="0">
                          <a:solidFill>
                            <a:srgbClr val="002060"/>
                          </a:solidFill>
                        </a:rPr>
                        <a:t>2</a:t>
                      </a:r>
                      <a:endParaRPr lang="en-US" dirty="0">
                        <a:solidFill>
                          <a:srgbClr val="002060"/>
                        </a:solidFill>
                      </a:endParaRPr>
                    </a:p>
                  </a:txBody>
                  <a:tcPr>
                    <a:blipFill>
                      <a:blip r:embed="rId2"/>
                      <a:tile tx="0" ty="0" sx="100000" sy="100000" flip="none" algn="tl"/>
                    </a:blipFill>
                  </a:tcPr>
                </a:tc>
                <a:tc>
                  <a:txBody>
                    <a:bodyPr/>
                    <a:lstStyle/>
                    <a:p>
                      <a:pPr marL="0" marR="0" algn="l">
                        <a:lnSpc>
                          <a:spcPct val="115000"/>
                        </a:lnSpc>
                        <a:spcBef>
                          <a:spcPts val="0"/>
                        </a:spcBef>
                        <a:spcAft>
                          <a:spcPts val="1000"/>
                        </a:spcAft>
                      </a:pPr>
                      <a:r>
                        <a:rPr lang="en-US" sz="1400" dirty="0">
                          <a:solidFill>
                            <a:srgbClr val="002060"/>
                          </a:solidFill>
                          <a:latin typeface="Aharoni" pitchFamily="2" charset="-79"/>
                          <a:ea typeface="Times New Roman"/>
                          <a:cs typeface="Aharoni" pitchFamily="2" charset="-79"/>
                        </a:rPr>
                        <a:t>Gaseous </a:t>
                      </a:r>
                      <a:r>
                        <a:rPr lang="en-US" sz="1400">
                          <a:solidFill>
                            <a:srgbClr val="002060"/>
                          </a:solidFill>
                          <a:latin typeface="Aharoni" pitchFamily="2" charset="-79"/>
                          <a:ea typeface="Times New Roman"/>
                          <a:cs typeface="Aharoni" pitchFamily="2" charset="-79"/>
                        </a:rPr>
                        <a:t>sterilization </a:t>
                      </a:r>
                      <a:endParaRPr lang="en-US" sz="1400" smtClean="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endParaRPr lang="en-US" sz="1400" smtClean="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r>
                        <a:rPr lang="en-US" sz="1400" smtClean="0">
                          <a:solidFill>
                            <a:srgbClr val="002060"/>
                          </a:solidFill>
                          <a:latin typeface="Aharoni" pitchFamily="2" charset="-79"/>
                          <a:ea typeface="Times New Roman"/>
                          <a:cs typeface="Aharoni" pitchFamily="2" charset="-79"/>
                        </a:rPr>
                        <a:t> </a:t>
                      </a:r>
                      <a:endParaRPr lang="en-US" sz="1200" dirty="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endParaRPr lang="en-US" sz="1400" smtClean="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endParaRPr lang="en-US" sz="1400" smtClean="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r>
                        <a:rPr lang="en-US" sz="1400" smtClean="0">
                          <a:solidFill>
                            <a:srgbClr val="002060"/>
                          </a:solidFill>
                          <a:latin typeface="Aharoni" pitchFamily="2" charset="-79"/>
                          <a:ea typeface="Times New Roman"/>
                          <a:cs typeface="Aharoni" pitchFamily="2" charset="-79"/>
                        </a:rPr>
                        <a:t>Radiation </a:t>
                      </a:r>
                      <a:r>
                        <a:rPr lang="en-US" sz="1400" dirty="0">
                          <a:solidFill>
                            <a:srgbClr val="002060"/>
                          </a:solidFill>
                          <a:latin typeface="Aharoni" pitchFamily="2" charset="-79"/>
                          <a:ea typeface="Times New Roman"/>
                          <a:cs typeface="Aharoni" pitchFamily="2" charset="-79"/>
                        </a:rPr>
                        <a:t>sterilization  </a:t>
                      </a:r>
                      <a:endParaRPr lang="en-US" sz="1200" dirty="0">
                        <a:solidFill>
                          <a:srgbClr val="002060"/>
                        </a:solidFill>
                        <a:latin typeface="Aharoni" pitchFamily="2" charset="-79"/>
                        <a:ea typeface="Times New Roman"/>
                        <a:cs typeface="Aharoni" pitchFamily="2" charset="-79"/>
                      </a:endParaRPr>
                    </a:p>
                  </a:txBody>
                  <a:tcPr marL="68580" marR="68580" marT="0" marB="0">
                    <a:blipFill>
                      <a:blip r:embed="rId2"/>
                      <a:tile tx="0" ty="0" sx="100000" sy="100000" flip="none" algn="tl"/>
                    </a:blipFill>
                  </a:tcPr>
                </a:tc>
                <a:tc>
                  <a:txBody>
                    <a:bodyPr/>
                    <a:lstStyle/>
                    <a:p>
                      <a:pPr marL="0" marR="0" algn="l">
                        <a:lnSpc>
                          <a:spcPct val="115000"/>
                        </a:lnSpc>
                        <a:spcBef>
                          <a:spcPts val="0"/>
                        </a:spcBef>
                        <a:spcAft>
                          <a:spcPts val="1000"/>
                        </a:spcAft>
                      </a:pPr>
                      <a:r>
                        <a:rPr lang="en-US" sz="1400" dirty="0" smtClean="0">
                          <a:solidFill>
                            <a:srgbClr val="002060"/>
                          </a:solidFill>
                          <a:latin typeface="Aharoni" pitchFamily="2" charset="-79"/>
                          <a:ea typeface="Times New Roman"/>
                          <a:cs typeface="Aharoni" pitchFamily="2" charset="-79"/>
                        </a:rPr>
                        <a:t>Alkylation</a:t>
                      </a:r>
                    </a:p>
                    <a:p>
                      <a:pPr marL="0" marR="0" algn="l">
                        <a:lnSpc>
                          <a:spcPct val="115000"/>
                        </a:lnSpc>
                        <a:spcBef>
                          <a:spcPts val="0"/>
                        </a:spcBef>
                        <a:spcAft>
                          <a:spcPts val="1000"/>
                        </a:spcAft>
                      </a:pPr>
                      <a:endParaRPr lang="en-US" sz="1400" dirty="0" smtClean="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endParaRPr lang="en-US" sz="1400" dirty="0" smtClean="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endParaRPr lang="en-US" sz="1200" dirty="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endParaRPr lang="en-US" sz="1400" dirty="0" smtClean="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endParaRPr lang="en-US" sz="1400" dirty="0" smtClean="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r>
                        <a:rPr lang="en-US" sz="1400" dirty="0" smtClean="0">
                          <a:solidFill>
                            <a:srgbClr val="002060"/>
                          </a:solidFill>
                          <a:latin typeface="Aharoni" pitchFamily="2" charset="-79"/>
                          <a:ea typeface="Times New Roman"/>
                          <a:cs typeface="Aharoni" pitchFamily="2" charset="-79"/>
                        </a:rPr>
                        <a:t>Ionization </a:t>
                      </a:r>
                      <a:r>
                        <a:rPr lang="en-US" sz="1400" dirty="0">
                          <a:solidFill>
                            <a:srgbClr val="002060"/>
                          </a:solidFill>
                          <a:latin typeface="Aharoni" pitchFamily="2" charset="-79"/>
                          <a:ea typeface="Times New Roman"/>
                          <a:cs typeface="Aharoni" pitchFamily="2" charset="-79"/>
                        </a:rPr>
                        <a:t>of nucleic acids </a:t>
                      </a:r>
                      <a:endParaRPr lang="en-US" sz="1200" dirty="0">
                        <a:solidFill>
                          <a:srgbClr val="002060"/>
                        </a:solidFill>
                        <a:latin typeface="Aharoni" pitchFamily="2" charset="-79"/>
                        <a:ea typeface="Times New Roman"/>
                        <a:cs typeface="Aharoni" pitchFamily="2" charset="-79"/>
                      </a:endParaRPr>
                    </a:p>
                  </a:txBody>
                  <a:tcPr marL="68580" marR="68580" marT="0" marB="0">
                    <a:blipFill>
                      <a:blip r:embed="rId2"/>
                      <a:tile tx="0" ty="0" sx="100000" sy="100000" flip="none" algn="tl"/>
                    </a:blipFill>
                  </a:tcPr>
                </a:tc>
                <a:tc>
                  <a:txBody>
                    <a:bodyPr/>
                    <a:lstStyle/>
                    <a:p>
                      <a:pPr marL="0" marR="0" algn="l">
                        <a:lnSpc>
                          <a:spcPct val="115000"/>
                        </a:lnSpc>
                        <a:spcBef>
                          <a:spcPts val="0"/>
                        </a:spcBef>
                        <a:spcAft>
                          <a:spcPts val="1000"/>
                        </a:spcAft>
                      </a:pPr>
                      <a:r>
                        <a:rPr lang="en-US" sz="1400">
                          <a:solidFill>
                            <a:srgbClr val="002060"/>
                          </a:solidFill>
                          <a:latin typeface="Aharoni" pitchFamily="2" charset="-79"/>
                          <a:ea typeface="Times New Roman"/>
                          <a:cs typeface="Aharoni" pitchFamily="2" charset="-79"/>
                        </a:rPr>
                        <a:t>Penetrating ability of gases</a:t>
                      </a:r>
                      <a:r>
                        <a:rPr lang="en-US" sz="1400" smtClean="0">
                          <a:solidFill>
                            <a:srgbClr val="002060"/>
                          </a:solidFill>
                          <a:latin typeface="Aharoni" pitchFamily="2" charset="-79"/>
                          <a:ea typeface="Times New Roman"/>
                          <a:cs typeface="Aharoni" pitchFamily="2" charset="-79"/>
                        </a:rPr>
                        <a:t>.</a:t>
                      </a:r>
                    </a:p>
                    <a:p>
                      <a:pPr marL="0" marR="0" algn="l">
                        <a:lnSpc>
                          <a:spcPct val="115000"/>
                        </a:lnSpc>
                        <a:spcBef>
                          <a:spcPts val="0"/>
                        </a:spcBef>
                        <a:spcAft>
                          <a:spcPts val="1000"/>
                        </a:spcAft>
                      </a:pPr>
                      <a:endParaRPr lang="en-US" sz="1400" smtClean="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endParaRPr lang="en-US" sz="120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endParaRPr lang="en-US" sz="1400" smtClean="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r>
                        <a:rPr lang="en-US" sz="1400" smtClean="0">
                          <a:solidFill>
                            <a:srgbClr val="002060"/>
                          </a:solidFill>
                          <a:latin typeface="Aharoni" pitchFamily="2" charset="-79"/>
                          <a:ea typeface="Times New Roman"/>
                          <a:cs typeface="Aharoni" pitchFamily="2" charset="-79"/>
                        </a:rPr>
                        <a:t>It </a:t>
                      </a:r>
                      <a:r>
                        <a:rPr lang="en-US" sz="1400">
                          <a:solidFill>
                            <a:srgbClr val="002060"/>
                          </a:solidFill>
                          <a:latin typeface="Aharoni" pitchFamily="2" charset="-79"/>
                          <a:ea typeface="Times New Roman"/>
                          <a:cs typeface="Aharoni" pitchFamily="2" charset="-79"/>
                        </a:rPr>
                        <a:t>is a useful method for the industrial sterilization of heat sensitive products</a:t>
                      </a:r>
                      <a:endParaRPr lang="en-US" sz="1200">
                        <a:solidFill>
                          <a:srgbClr val="002060"/>
                        </a:solidFill>
                        <a:latin typeface="Aharoni" pitchFamily="2" charset="-79"/>
                        <a:ea typeface="Times New Roman"/>
                        <a:cs typeface="Aharoni" pitchFamily="2" charset="-79"/>
                      </a:endParaRPr>
                    </a:p>
                  </a:txBody>
                  <a:tcPr marL="68580" marR="68580" marT="0" marB="0">
                    <a:blipFill>
                      <a:blip r:embed="rId2"/>
                      <a:tile tx="0" ty="0" sx="100000" sy="100000" flip="none" algn="tl"/>
                    </a:blipFill>
                  </a:tcPr>
                </a:tc>
                <a:tc>
                  <a:txBody>
                    <a:bodyPr/>
                    <a:lstStyle/>
                    <a:p>
                      <a:pPr marL="0" marR="0" algn="l">
                        <a:lnSpc>
                          <a:spcPct val="115000"/>
                        </a:lnSpc>
                        <a:spcBef>
                          <a:spcPts val="0"/>
                        </a:spcBef>
                        <a:spcAft>
                          <a:spcPts val="1000"/>
                        </a:spcAft>
                      </a:pPr>
                      <a:r>
                        <a:rPr lang="en-US" sz="1400" dirty="0">
                          <a:solidFill>
                            <a:srgbClr val="002060"/>
                          </a:solidFill>
                          <a:latin typeface="Aharoni" pitchFamily="2" charset="-79"/>
                          <a:ea typeface="Times New Roman"/>
                          <a:cs typeface="Aharoni" pitchFamily="2" charset="-79"/>
                        </a:rPr>
                        <a:t>Gases being alkylating agents are potentially mutagenic and carcinogenic.</a:t>
                      </a:r>
                      <a:endParaRPr lang="en-US" sz="1200" dirty="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endParaRPr lang="en-US" sz="1400" dirty="0" smtClean="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r>
                        <a:rPr lang="en-US" sz="1400" dirty="0" smtClean="0">
                          <a:solidFill>
                            <a:srgbClr val="002060"/>
                          </a:solidFill>
                          <a:latin typeface="Aharoni" pitchFamily="2" charset="-79"/>
                          <a:ea typeface="Times New Roman"/>
                          <a:cs typeface="Aharoni" pitchFamily="2" charset="-79"/>
                        </a:rPr>
                        <a:t>.  </a:t>
                      </a:r>
                      <a:endParaRPr lang="en-US" sz="1200" dirty="0">
                        <a:solidFill>
                          <a:srgbClr val="002060"/>
                        </a:solidFill>
                        <a:latin typeface="Aharoni" pitchFamily="2" charset="-79"/>
                        <a:ea typeface="Times New Roman"/>
                        <a:cs typeface="Aharoni" pitchFamily="2" charset="-79"/>
                      </a:endParaRPr>
                    </a:p>
                  </a:txBody>
                  <a:tcPr marL="68580" marR="68580" marT="0" marB="0">
                    <a:blipFill>
                      <a:blip r:embed="rId2"/>
                      <a:tile tx="0" ty="0" sx="100000" sy="100000" flip="none" algn="tl"/>
                    </a:blipFill>
                  </a:tcPr>
                </a:tc>
                <a:tc>
                  <a:txBody>
                    <a:bodyPr/>
                    <a:lstStyle/>
                    <a:p>
                      <a:pPr marL="0" marR="0" algn="l">
                        <a:lnSpc>
                          <a:spcPct val="115000"/>
                        </a:lnSpc>
                        <a:spcBef>
                          <a:spcPts val="0"/>
                        </a:spcBef>
                        <a:spcAft>
                          <a:spcPts val="1000"/>
                        </a:spcAft>
                      </a:pPr>
                      <a:r>
                        <a:rPr lang="en-US" sz="1400" dirty="0">
                          <a:solidFill>
                            <a:srgbClr val="002060"/>
                          </a:solidFill>
                          <a:latin typeface="Aharoni" pitchFamily="2" charset="-79"/>
                          <a:ea typeface="Times New Roman"/>
                          <a:cs typeface="Aharoni" pitchFamily="2" charset="-79"/>
                        </a:rPr>
                        <a:t>Ethylene oxide gas has been used widely to process heat-sensitive devices.  </a:t>
                      </a:r>
                      <a:endParaRPr lang="en-US" sz="1200" dirty="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endParaRPr lang="en-US" sz="1400" dirty="0" smtClean="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endParaRPr lang="en-US" sz="1400" dirty="0" smtClean="0">
                        <a:solidFill>
                          <a:srgbClr val="002060"/>
                        </a:solidFill>
                        <a:latin typeface="Aharoni" pitchFamily="2" charset="-79"/>
                        <a:ea typeface="Times New Roman"/>
                        <a:cs typeface="Aharoni" pitchFamily="2" charset="-79"/>
                      </a:endParaRPr>
                    </a:p>
                    <a:p>
                      <a:pPr marL="0" marR="0" algn="l">
                        <a:lnSpc>
                          <a:spcPct val="115000"/>
                        </a:lnSpc>
                        <a:spcBef>
                          <a:spcPts val="0"/>
                        </a:spcBef>
                        <a:spcAft>
                          <a:spcPts val="1000"/>
                        </a:spcAft>
                      </a:pPr>
                      <a:r>
                        <a:rPr lang="en-US" sz="1400" dirty="0" smtClean="0">
                          <a:solidFill>
                            <a:srgbClr val="002060"/>
                          </a:solidFill>
                          <a:latin typeface="Aharoni" pitchFamily="2" charset="-79"/>
                          <a:ea typeface="Times New Roman"/>
                          <a:cs typeface="Aharoni" pitchFamily="2" charset="-79"/>
                        </a:rPr>
                        <a:t>Radiation </a:t>
                      </a:r>
                      <a:r>
                        <a:rPr lang="en-US" sz="1400" dirty="0">
                          <a:solidFill>
                            <a:srgbClr val="002060"/>
                          </a:solidFill>
                          <a:latin typeface="Aharoni" pitchFamily="2" charset="-79"/>
                          <a:ea typeface="Times New Roman"/>
                          <a:cs typeface="Aharoni" pitchFamily="2" charset="-79"/>
                        </a:rPr>
                        <a:t>sterilization is generally applied to articles in the dry state; including surgical instruments, sutures, prostheses, unit dose ointments, plastics</a:t>
                      </a:r>
                      <a:endParaRPr lang="en-US" sz="1200" dirty="0">
                        <a:solidFill>
                          <a:srgbClr val="002060"/>
                        </a:solidFill>
                        <a:latin typeface="Aharoni" pitchFamily="2" charset="-79"/>
                        <a:ea typeface="Times New Roman"/>
                        <a:cs typeface="Aharoni" pitchFamily="2" charset="-79"/>
                      </a:endParaRPr>
                    </a:p>
                  </a:txBody>
                  <a:tcPr marL="68580" marR="68580" marT="0" marB="0">
                    <a:blipFill>
                      <a:blip r:embed="rId2"/>
                      <a:tile tx="0" ty="0" sx="100000" sy="100000" flip="none" algn="tl"/>
                    </a:blipFill>
                  </a:tcPr>
                </a:tc>
              </a:tr>
            </a:tbl>
          </a:graphicData>
        </a:graphic>
      </p:graphicFrame>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294967295"/>
          </p:nvPr>
        </p:nvGraphicFramePr>
        <p:xfrm>
          <a:off x="304800" y="381000"/>
          <a:ext cx="8534400" cy="5715000"/>
        </p:xfrm>
        <a:graphic>
          <a:graphicData uri="http://schemas.openxmlformats.org/drawingml/2006/table">
            <a:tbl>
              <a:tblPr firstRow="1" bandRow="1">
                <a:tableStyleId>{5C22544A-7EE6-4342-B048-85BDC9FD1C3A}</a:tableStyleId>
              </a:tblPr>
              <a:tblGrid>
                <a:gridCol w="457200"/>
                <a:gridCol w="1143000"/>
                <a:gridCol w="1524000"/>
                <a:gridCol w="1752600"/>
                <a:gridCol w="1524000"/>
                <a:gridCol w="2133600"/>
              </a:tblGrid>
              <a:tr h="1319935">
                <a:tc>
                  <a:txBody>
                    <a:bodyPr/>
                    <a:lstStyle/>
                    <a:p>
                      <a:pPr marL="0" marR="0" algn="l">
                        <a:lnSpc>
                          <a:spcPct val="115000"/>
                        </a:lnSpc>
                        <a:spcBef>
                          <a:spcPts val="0"/>
                        </a:spcBef>
                        <a:spcAft>
                          <a:spcPts val="1000"/>
                        </a:spcAft>
                      </a:pPr>
                      <a:endParaRPr lang="en-US" sz="1400" dirty="0">
                        <a:latin typeface="Aharoni" pitchFamily="2" charset="-79"/>
                        <a:ea typeface="Times New Roman"/>
                        <a:cs typeface="Aharoni" pitchFamily="2" charset="-79"/>
                      </a:endParaRPr>
                    </a:p>
                    <a:p>
                      <a:pPr marL="0" marR="0" algn="l">
                        <a:lnSpc>
                          <a:spcPct val="115000"/>
                        </a:lnSpc>
                        <a:spcBef>
                          <a:spcPts val="0"/>
                        </a:spcBef>
                        <a:spcAft>
                          <a:spcPts val="1000"/>
                        </a:spcAft>
                      </a:pPr>
                      <a:r>
                        <a:rPr lang="en-US" sz="1400" dirty="0" err="1">
                          <a:latin typeface="Aharoni" pitchFamily="2" charset="-79"/>
                          <a:ea typeface="Times New Roman"/>
                          <a:cs typeface="Aharoni" pitchFamily="2" charset="-79"/>
                        </a:rPr>
                        <a:t>S.no</a:t>
                      </a:r>
                      <a:endParaRPr lang="en-US" sz="1200" dirty="0">
                        <a:latin typeface="Aharoni" pitchFamily="2" charset="-79"/>
                        <a:ea typeface="Times New Roman"/>
                        <a:cs typeface="Aharoni" pitchFamily="2" charset="-79"/>
                      </a:endParaRPr>
                    </a:p>
                  </a:txBody>
                  <a:tcPr marL="68580" marR="68580" marT="0" marB="0">
                    <a:solidFill>
                      <a:srgbClr val="FF9900"/>
                    </a:solidFill>
                  </a:tcPr>
                </a:tc>
                <a:tc>
                  <a:txBody>
                    <a:bodyPr/>
                    <a:lstStyle/>
                    <a:p>
                      <a:pPr marL="0" marR="0" algn="l">
                        <a:lnSpc>
                          <a:spcPct val="115000"/>
                        </a:lnSpc>
                        <a:spcBef>
                          <a:spcPts val="0"/>
                        </a:spcBef>
                        <a:spcAft>
                          <a:spcPts val="1000"/>
                        </a:spcAft>
                      </a:pPr>
                      <a:endParaRPr lang="en-US" sz="1400" dirty="0">
                        <a:latin typeface="Aharoni" pitchFamily="2" charset="-79"/>
                        <a:ea typeface="Times New Roman"/>
                        <a:cs typeface="Aharoni" pitchFamily="2" charset="-79"/>
                      </a:endParaRPr>
                    </a:p>
                    <a:p>
                      <a:pPr marL="0" marR="0" algn="l">
                        <a:lnSpc>
                          <a:spcPct val="115000"/>
                        </a:lnSpc>
                        <a:spcBef>
                          <a:spcPts val="0"/>
                        </a:spcBef>
                        <a:spcAft>
                          <a:spcPts val="1000"/>
                        </a:spcAft>
                      </a:pPr>
                      <a:r>
                        <a:rPr lang="en-US" sz="1400" dirty="0">
                          <a:latin typeface="Aharoni" pitchFamily="2" charset="-79"/>
                          <a:ea typeface="Times New Roman"/>
                          <a:cs typeface="Aharoni" pitchFamily="2" charset="-79"/>
                        </a:rPr>
                        <a:t>    METHOD</a:t>
                      </a:r>
                      <a:endParaRPr lang="en-US" sz="1200" dirty="0">
                        <a:latin typeface="Aharoni" pitchFamily="2" charset="-79"/>
                        <a:ea typeface="Times New Roman"/>
                        <a:cs typeface="Aharoni" pitchFamily="2" charset="-79"/>
                      </a:endParaRPr>
                    </a:p>
                  </a:txBody>
                  <a:tcPr marL="68580" marR="68580" marT="0" marB="0">
                    <a:solidFill>
                      <a:srgbClr val="FF9900"/>
                    </a:solidFill>
                  </a:tcPr>
                </a:tc>
                <a:tc>
                  <a:txBody>
                    <a:bodyPr/>
                    <a:lstStyle/>
                    <a:p>
                      <a:pPr marL="0" marR="0" algn="l">
                        <a:lnSpc>
                          <a:spcPct val="115000"/>
                        </a:lnSpc>
                        <a:spcBef>
                          <a:spcPts val="0"/>
                        </a:spcBef>
                        <a:spcAft>
                          <a:spcPts val="1000"/>
                        </a:spcAft>
                      </a:pPr>
                      <a:endParaRPr lang="en-US" sz="1400" dirty="0">
                        <a:latin typeface="Aharoni" pitchFamily="2" charset="-79"/>
                        <a:ea typeface="Times New Roman"/>
                        <a:cs typeface="Aharoni" pitchFamily="2" charset="-79"/>
                      </a:endParaRPr>
                    </a:p>
                    <a:p>
                      <a:pPr marL="0" marR="0" algn="l">
                        <a:lnSpc>
                          <a:spcPct val="115000"/>
                        </a:lnSpc>
                        <a:spcBef>
                          <a:spcPts val="0"/>
                        </a:spcBef>
                        <a:spcAft>
                          <a:spcPts val="1000"/>
                        </a:spcAft>
                      </a:pPr>
                      <a:r>
                        <a:rPr lang="en-US" sz="1400" dirty="0">
                          <a:latin typeface="Aharoni" pitchFamily="2" charset="-79"/>
                          <a:ea typeface="Times New Roman"/>
                          <a:cs typeface="Aharoni" pitchFamily="2" charset="-79"/>
                        </a:rPr>
                        <a:t>            MECHANISM</a:t>
                      </a:r>
                      <a:endParaRPr lang="en-US" sz="1200" dirty="0">
                        <a:latin typeface="Aharoni" pitchFamily="2" charset="-79"/>
                        <a:ea typeface="Times New Roman"/>
                        <a:cs typeface="Aharoni" pitchFamily="2" charset="-79"/>
                      </a:endParaRPr>
                    </a:p>
                  </a:txBody>
                  <a:tcPr marL="68580" marR="68580" marT="0" marB="0">
                    <a:solidFill>
                      <a:srgbClr val="FF9900"/>
                    </a:solidFill>
                  </a:tcPr>
                </a:tc>
                <a:tc>
                  <a:txBody>
                    <a:bodyPr/>
                    <a:lstStyle/>
                    <a:p>
                      <a:pPr marL="0" marR="0" algn="l">
                        <a:lnSpc>
                          <a:spcPct val="115000"/>
                        </a:lnSpc>
                        <a:spcBef>
                          <a:spcPts val="0"/>
                        </a:spcBef>
                        <a:spcAft>
                          <a:spcPts val="1000"/>
                        </a:spcAft>
                      </a:pPr>
                      <a:endParaRPr lang="en-US" sz="1400" dirty="0">
                        <a:latin typeface="Aharoni" pitchFamily="2" charset="-79"/>
                        <a:ea typeface="Times New Roman"/>
                        <a:cs typeface="Aharoni" pitchFamily="2" charset="-79"/>
                      </a:endParaRPr>
                    </a:p>
                    <a:p>
                      <a:pPr marL="0" marR="0" algn="l">
                        <a:lnSpc>
                          <a:spcPct val="115000"/>
                        </a:lnSpc>
                        <a:spcBef>
                          <a:spcPts val="0"/>
                        </a:spcBef>
                        <a:spcAft>
                          <a:spcPts val="1000"/>
                        </a:spcAft>
                      </a:pPr>
                      <a:r>
                        <a:rPr lang="en-US" sz="1400" dirty="0">
                          <a:latin typeface="Aharoni" pitchFamily="2" charset="-79"/>
                          <a:ea typeface="Times New Roman"/>
                          <a:cs typeface="Aharoni" pitchFamily="2" charset="-79"/>
                        </a:rPr>
                        <a:t>  MERITS</a:t>
                      </a:r>
                      <a:endParaRPr lang="en-US" sz="1200" dirty="0">
                        <a:latin typeface="Aharoni" pitchFamily="2" charset="-79"/>
                        <a:ea typeface="Times New Roman"/>
                        <a:cs typeface="Aharoni" pitchFamily="2" charset="-79"/>
                      </a:endParaRPr>
                    </a:p>
                  </a:txBody>
                  <a:tcPr marL="68580" marR="68580" marT="0" marB="0">
                    <a:solidFill>
                      <a:srgbClr val="FF9900"/>
                    </a:solidFill>
                  </a:tcPr>
                </a:tc>
                <a:tc>
                  <a:txBody>
                    <a:bodyPr/>
                    <a:lstStyle/>
                    <a:p>
                      <a:pPr marL="0" marR="0" algn="l">
                        <a:lnSpc>
                          <a:spcPct val="115000"/>
                        </a:lnSpc>
                        <a:spcBef>
                          <a:spcPts val="0"/>
                        </a:spcBef>
                        <a:spcAft>
                          <a:spcPts val="1000"/>
                        </a:spcAft>
                      </a:pPr>
                      <a:endParaRPr lang="en-US" sz="1400" dirty="0">
                        <a:latin typeface="Aharoni" pitchFamily="2" charset="-79"/>
                        <a:ea typeface="Times New Roman"/>
                        <a:cs typeface="Aharoni" pitchFamily="2" charset="-79"/>
                      </a:endParaRPr>
                    </a:p>
                    <a:p>
                      <a:pPr marL="0" marR="0" algn="l">
                        <a:lnSpc>
                          <a:spcPct val="115000"/>
                        </a:lnSpc>
                        <a:spcBef>
                          <a:spcPts val="0"/>
                        </a:spcBef>
                        <a:spcAft>
                          <a:spcPts val="1000"/>
                        </a:spcAft>
                      </a:pPr>
                      <a:r>
                        <a:rPr lang="en-US" sz="1400" dirty="0">
                          <a:latin typeface="Aharoni" pitchFamily="2" charset="-79"/>
                          <a:ea typeface="Times New Roman"/>
                          <a:cs typeface="Aharoni" pitchFamily="2" charset="-79"/>
                        </a:rPr>
                        <a:t>  DEMERITS</a:t>
                      </a:r>
                      <a:endParaRPr lang="en-US" sz="1200" dirty="0">
                        <a:latin typeface="Aharoni" pitchFamily="2" charset="-79"/>
                        <a:ea typeface="Times New Roman"/>
                        <a:cs typeface="Aharoni" pitchFamily="2" charset="-79"/>
                      </a:endParaRPr>
                    </a:p>
                  </a:txBody>
                  <a:tcPr marL="68580" marR="68580" marT="0" marB="0">
                    <a:solidFill>
                      <a:srgbClr val="FF9900"/>
                    </a:solidFill>
                  </a:tcPr>
                </a:tc>
                <a:tc>
                  <a:txBody>
                    <a:bodyPr/>
                    <a:lstStyle/>
                    <a:p>
                      <a:pPr marL="0" marR="0" algn="l">
                        <a:lnSpc>
                          <a:spcPct val="115000"/>
                        </a:lnSpc>
                        <a:spcBef>
                          <a:spcPts val="0"/>
                        </a:spcBef>
                        <a:spcAft>
                          <a:spcPts val="1000"/>
                        </a:spcAft>
                      </a:pPr>
                      <a:endParaRPr lang="en-US" sz="1400" dirty="0">
                        <a:latin typeface="Aharoni" pitchFamily="2" charset="-79"/>
                        <a:ea typeface="Times New Roman"/>
                        <a:cs typeface="Aharoni" pitchFamily="2" charset="-79"/>
                      </a:endParaRPr>
                    </a:p>
                    <a:p>
                      <a:pPr marL="0" marR="0" algn="l">
                        <a:lnSpc>
                          <a:spcPct val="115000"/>
                        </a:lnSpc>
                        <a:spcBef>
                          <a:spcPts val="0"/>
                        </a:spcBef>
                        <a:spcAft>
                          <a:spcPts val="1000"/>
                        </a:spcAft>
                      </a:pPr>
                      <a:r>
                        <a:rPr lang="en-US" sz="1400" dirty="0">
                          <a:latin typeface="Aharoni" pitchFamily="2" charset="-79"/>
                          <a:ea typeface="Times New Roman"/>
                          <a:cs typeface="Aharoni" pitchFamily="2" charset="-79"/>
                        </a:rPr>
                        <a:t> APPLICATIONS</a:t>
                      </a:r>
                      <a:endParaRPr lang="en-US" sz="1200" dirty="0">
                        <a:latin typeface="Aharoni" pitchFamily="2" charset="-79"/>
                        <a:ea typeface="Times New Roman"/>
                        <a:cs typeface="Aharoni" pitchFamily="2" charset="-79"/>
                      </a:endParaRPr>
                    </a:p>
                  </a:txBody>
                  <a:tcPr marL="68580" marR="68580" marT="0" marB="0">
                    <a:solidFill>
                      <a:srgbClr val="FF9900"/>
                    </a:solidFill>
                  </a:tcPr>
                </a:tc>
              </a:tr>
              <a:tr h="4395065">
                <a:tc>
                  <a:txBody>
                    <a:bodyPr/>
                    <a:lstStyle/>
                    <a:p>
                      <a:pPr marL="0" marR="0" algn="l">
                        <a:lnSpc>
                          <a:spcPct val="115000"/>
                        </a:lnSpc>
                        <a:spcBef>
                          <a:spcPts val="0"/>
                        </a:spcBef>
                        <a:spcAft>
                          <a:spcPts val="1000"/>
                        </a:spcAft>
                      </a:pPr>
                      <a:r>
                        <a:rPr lang="en-US" sz="1400" dirty="0">
                          <a:solidFill>
                            <a:srgbClr val="002060"/>
                          </a:solidFill>
                          <a:latin typeface="Aharoni" pitchFamily="2" charset="-79"/>
                          <a:ea typeface="Times New Roman"/>
                          <a:cs typeface="Aharoni" pitchFamily="2" charset="-79"/>
                        </a:rPr>
                        <a:t>1</a:t>
                      </a:r>
                      <a:endParaRPr lang="en-US" sz="1200" dirty="0">
                        <a:solidFill>
                          <a:srgbClr val="002060"/>
                        </a:solidFill>
                        <a:latin typeface="Aharoni" pitchFamily="2" charset="-79"/>
                        <a:ea typeface="Times New Roman"/>
                        <a:cs typeface="Aharoni" pitchFamily="2" charset="-79"/>
                      </a:endParaRPr>
                    </a:p>
                  </a:txBody>
                  <a:tcPr marL="68580" marR="68580" marT="0" marB="0">
                    <a:blipFill>
                      <a:blip r:embed="rId2"/>
                      <a:tile tx="0" ty="0" sx="100000" sy="100000" flip="none" algn="tl"/>
                    </a:blipFill>
                  </a:tcPr>
                </a:tc>
                <a:tc>
                  <a:txBody>
                    <a:bodyPr/>
                    <a:lstStyle/>
                    <a:p>
                      <a:pPr marL="0" marR="0" algn="l">
                        <a:lnSpc>
                          <a:spcPct val="115000"/>
                        </a:lnSpc>
                        <a:spcBef>
                          <a:spcPts val="0"/>
                        </a:spcBef>
                        <a:spcAft>
                          <a:spcPts val="1000"/>
                        </a:spcAft>
                      </a:pPr>
                      <a:r>
                        <a:rPr lang="en-US" sz="1400" dirty="0">
                          <a:solidFill>
                            <a:srgbClr val="002060"/>
                          </a:solidFill>
                          <a:latin typeface="Aharoni" pitchFamily="2" charset="-79"/>
                          <a:ea typeface="Times New Roman"/>
                          <a:cs typeface="Aharoni" pitchFamily="2" charset="-79"/>
                        </a:rPr>
                        <a:t>Filtration sterilization  </a:t>
                      </a:r>
                      <a:endParaRPr lang="en-US" sz="1200" dirty="0">
                        <a:solidFill>
                          <a:srgbClr val="002060"/>
                        </a:solidFill>
                        <a:latin typeface="Aharoni" pitchFamily="2" charset="-79"/>
                        <a:ea typeface="Times New Roman"/>
                        <a:cs typeface="Aharoni" pitchFamily="2" charset="-79"/>
                      </a:endParaRPr>
                    </a:p>
                  </a:txBody>
                  <a:tcPr marL="68580" marR="68580" marT="0" marB="0">
                    <a:blipFill>
                      <a:blip r:embed="rId2"/>
                      <a:tile tx="0" ty="0" sx="100000" sy="100000" flip="none" algn="tl"/>
                    </a:blipFill>
                  </a:tcPr>
                </a:tc>
                <a:tc>
                  <a:txBody>
                    <a:bodyPr/>
                    <a:lstStyle/>
                    <a:p>
                      <a:pPr marL="0" marR="0" algn="l">
                        <a:lnSpc>
                          <a:spcPct val="115000"/>
                        </a:lnSpc>
                        <a:spcBef>
                          <a:spcPts val="0"/>
                        </a:spcBef>
                        <a:spcAft>
                          <a:spcPts val="1000"/>
                        </a:spcAft>
                      </a:pPr>
                      <a:r>
                        <a:rPr lang="en-US" sz="1400" dirty="0">
                          <a:solidFill>
                            <a:srgbClr val="002060"/>
                          </a:solidFill>
                          <a:latin typeface="Aharoni" pitchFamily="2" charset="-79"/>
                          <a:ea typeface="Times New Roman"/>
                          <a:cs typeface="Aharoni" pitchFamily="2" charset="-79"/>
                        </a:rPr>
                        <a:t>Does not destroy but removes the microorganisms </a:t>
                      </a:r>
                      <a:endParaRPr lang="en-US" sz="1200" dirty="0">
                        <a:solidFill>
                          <a:srgbClr val="002060"/>
                        </a:solidFill>
                        <a:latin typeface="Aharoni" pitchFamily="2" charset="-79"/>
                        <a:ea typeface="Times New Roman"/>
                        <a:cs typeface="Aharoni" pitchFamily="2" charset="-79"/>
                      </a:endParaRPr>
                    </a:p>
                  </a:txBody>
                  <a:tcPr marL="68580" marR="68580" marT="0" marB="0">
                    <a:blipFill>
                      <a:blip r:embed="rId2"/>
                      <a:tile tx="0" ty="0" sx="100000" sy="100000" flip="none" algn="tl"/>
                    </a:blipFill>
                  </a:tcPr>
                </a:tc>
                <a:tc>
                  <a:txBody>
                    <a:bodyPr/>
                    <a:lstStyle/>
                    <a:p>
                      <a:pPr marL="0" marR="0" algn="l">
                        <a:lnSpc>
                          <a:spcPct val="115000"/>
                        </a:lnSpc>
                        <a:spcBef>
                          <a:spcPts val="0"/>
                        </a:spcBef>
                        <a:spcAft>
                          <a:spcPts val="1000"/>
                        </a:spcAft>
                      </a:pPr>
                      <a:r>
                        <a:rPr lang="en-US" sz="1400" dirty="0">
                          <a:solidFill>
                            <a:srgbClr val="002060"/>
                          </a:solidFill>
                          <a:latin typeface="Aharoni" pitchFamily="2" charset="-79"/>
                          <a:ea typeface="Times New Roman"/>
                          <a:cs typeface="Aharoni" pitchFamily="2" charset="-79"/>
                        </a:rPr>
                        <a:t>It is used for both the clarification and sterilization of liquids and gases as it is capable of preventing the passage of both viable and non viable particles</a:t>
                      </a:r>
                      <a:endParaRPr lang="en-US" sz="1200" dirty="0">
                        <a:solidFill>
                          <a:srgbClr val="002060"/>
                        </a:solidFill>
                        <a:latin typeface="Aharoni" pitchFamily="2" charset="-79"/>
                        <a:ea typeface="Times New Roman"/>
                        <a:cs typeface="Aharoni" pitchFamily="2" charset="-79"/>
                      </a:endParaRPr>
                    </a:p>
                  </a:txBody>
                  <a:tcPr marL="68580" marR="68580" marT="0" marB="0">
                    <a:blipFill>
                      <a:blip r:embed="rId2"/>
                      <a:tile tx="0" ty="0" sx="100000" sy="100000" flip="none" algn="tl"/>
                    </a:blipFill>
                  </a:tcPr>
                </a:tc>
                <a:tc>
                  <a:txBody>
                    <a:bodyPr/>
                    <a:lstStyle/>
                    <a:p>
                      <a:pPr marL="0" marR="0" algn="l">
                        <a:lnSpc>
                          <a:spcPct val="115000"/>
                        </a:lnSpc>
                        <a:spcBef>
                          <a:spcPts val="0"/>
                        </a:spcBef>
                        <a:spcAft>
                          <a:spcPts val="1000"/>
                        </a:spcAft>
                      </a:pPr>
                      <a:r>
                        <a:rPr lang="en-US" sz="1400" dirty="0">
                          <a:solidFill>
                            <a:srgbClr val="002060"/>
                          </a:solidFill>
                          <a:latin typeface="Aharoni" pitchFamily="2" charset="-79"/>
                          <a:ea typeface="Times New Roman"/>
                          <a:cs typeface="Aharoni" pitchFamily="2" charset="-79"/>
                        </a:rPr>
                        <a:t>Does not differentiate between viable and non viable particles</a:t>
                      </a:r>
                      <a:endParaRPr lang="en-US" sz="1200" dirty="0">
                        <a:solidFill>
                          <a:srgbClr val="002060"/>
                        </a:solidFill>
                        <a:latin typeface="Aharoni" pitchFamily="2" charset="-79"/>
                        <a:ea typeface="Times New Roman"/>
                        <a:cs typeface="Aharoni" pitchFamily="2" charset="-79"/>
                      </a:endParaRPr>
                    </a:p>
                  </a:txBody>
                  <a:tcPr marL="68580" marR="68580" marT="0" marB="0">
                    <a:blipFill>
                      <a:blip r:embed="rId2"/>
                      <a:tile tx="0" ty="0" sx="100000" sy="100000" flip="none" algn="tl"/>
                    </a:blipFill>
                  </a:tcPr>
                </a:tc>
                <a:tc>
                  <a:txBody>
                    <a:bodyPr/>
                    <a:lstStyle/>
                    <a:p>
                      <a:pPr marL="0" marR="0" algn="l">
                        <a:lnSpc>
                          <a:spcPct val="115000"/>
                        </a:lnSpc>
                        <a:spcBef>
                          <a:spcPts val="0"/>
                        </a:spcBef>
                        <a:spcAft>
                          <a:spcPts val="1000"/>
                        </a:spcAft>
                      </a:pPr>
                      <a:r>
                        <a:rPr lang="en-US" sz="1400" dirty="0">
                          <a:solidFill>
                            <a:srgbClr val="002060"/>
                          </a:solidFill>
                          <a:latin typeface="Aharoni" pitchFamily="2" charset="-79"/>
                          <a:ea typeface="Times New Roman"/>
                          <a:cs typeface="Aharoni" pitchFamily="2" charset="-79"/>
                        </a:rPr>
                        <a:t>This method is Sterilizing grade filters are used in the treatment of heat sensitive injections and ophthalmic solutions, biological products and air and other gases for supply to aseptic areas</a:t>
                      </a:r>
                      <a:endParaRPr lang="en-US" sz="1200" dirty="0">
                        <a:solidFill>
                          <a:srgbClr val="002060"/>
                        </a:solidFill>
                        <a:latin typeface="Aharoni" pitchFamily="2" charset="-79"/>
                        <a:ea typeface="Times New Roman"/>
                        <a:cs typeface="Aharoni" pitchFamily="2" charset="-79"/>
                      </a:endParaRPr>
                    </a:p>
                  </a:txBody>
                  <a:tcPr marL="68580" marR="68580" marT="0" marB="0">
                    <a:blipFill>
                      <a:blip r:embed="rId2"/>
                      <a:tile tx="0" ty="0" sx="100000" sy="100000" flip="none" algn="tl"/>
                    </a:blipFill>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1200</TotalTime>
  <Words>7203</Words>
  <Application>Microsoft Macintosh PowerPoint</Application>
  <PresentationFormat>On-screen Show (4:3)</PresentationFormat>
  <Paragraphs>978</Paragraphs>
  <Slides>149</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149</vt:i4>
      </vt:variant>
    </vt:vector>
  </HeadingPairs>
  <TitlesOfParts>
    <vt:vector size="162" baseType="lpstr">
      <vt:lpstr>Aharoni</vt:lpstr>
      <vt:lpstr>Arial Black</vt:lpstr>
      <vt:lpstr>Calibri</vt:lpstr>
      <vt:lpstr>Gill Sans MT</vt:lpstr>
      <vt:lpstr>Impact</vt:lpstr>
      <vt:lpstr>Symbol</vt:lpstr>
      <vt:lpstr>Times New Roman</vt:lpstr>
      <vt:lpstr>Tw Cen MT</vt:lpstr>
      <vt:lpstr>Verdana</vt:lpstr>
      <vt:lpstr>Wingdings</vt:lpstr>
      <vt:lpstr>Wingdings 2</vt:lpstr>
      <vt:lpstr>Arial</vt:lpstr>
      <vt:lpstr>Solstice</vt:lpstr>
      <vt:lpstr>Introduction</vt:lpstr>
      <vt:lpstr>PowerPoint Presentation</vt:lpstr>
      <vt:lpstr>Quality Control Tests Of Parenterals</vt:lpstr>
      <vt:lpstr>Leakage Test (with methylene blue solution)</vt:lpstr>
      <vt:lpstr>PowerPoint Presentation</vt:lpstr>
      <vt:lpstr>Clarity Test</vt:lpstr>
      <vt:lpstr>Visual method</vt:lpstr>
      <vt:lpstr>PowerPoint Presentation</vt:lpstr>
      <vt:lpstr>Microscopic count method</vt:lpstr>
      <vt:lpstr>Light obstruction method</vt:lpstr>
      <vt:lpstr>Light obstruction method</vt:lpstr>
      <vt:lpstr>PowerPoint Presentation</vt:lpstr>
      <vt:lpstr>PowerPoint Presentation</vt:lpstr>
      <vt:lpstr>Pyrogen Test</vt:lpstr>
      <vt:lpstr>Sources of pyrogen contamination</vt:lpstr>
      <vt:lpstr>Animals and equipment</vt:lpstr>
      <vt:lpstr>Housing of Rabbits</vt:lpstr>
      <vt:lpstr>Preliminary Test</vt:lpstr>
      <vt:lpstr>Main Test</vt:lpstr>
      <vt:lpstr>The result of pyrogen test: </vt:lpstr>
      <vt:lpstr>Sterility Test</vt:lpstr>
      <vt:lpstr>Principle</vt:lpstr>
      <vt:lpstr>Culture Media</vt:lpstr>
      <vt:lpstr>Fluid Thioglycolate Medium</vt:lpstr>
      <vt:lpstr>Soyabean - Casein Digest Medium</vt:lpstr>
      <vt:lpstr>Minimum sample size related to batch size</vt:lpstr>
      <vt:lpstr>PowerPoint Presentation</vt:lpstr>
      <vt:lpstr>For injectable preparations</vt:lpstr>
      <vt:lpstr>Test methods</vt:lpstr>
      <vt:lpstr>Membrane Filtration Method</vt:lpstr>
      <vt:lpstr>Selection of the filters</vt:lpstr>
      <vt:lpstr>PowerPoint Presentation</vt:lpstr>
      <vt:lpstr>Scheme for sterility test by membrane filtration</vt:lpstr>
      <vt:lpstr>Direct inoculation of the culture medium</vt:lpstr>
      <vt:lpstr>Scheme for sterility test by direct inoculation method</vt:lpstr>
      <vt:lpstr>Interpretation of the results</vt:lpstr>
      <vt:lpstr>PowerPoint Presentation</vt:lpstr>
      <vt:lpstr>Parenteral Formulation</vt:lpstr>
      <vt:lpstr>Parenteral Formulation</vt:lpstr>
      <vt:lpstr>Parenteral Formulation</vt:lpstr>
      <vt:lpstr>Parenteral Formulation</vt:lpstr>
      <vt:lpstr>1.Vehicles a) aqueous vehicles</vt:lpstr>
      <vt:lpstr>Aqueous vehicle</vt:lpstr>
      <vt:lpstr>b) Water miscible vehicles</vt:lpstr>
      <vt:lpstr>Non aqueous solvents</vt:lpstr>
      <vt:lpstr>Non aqueous solvents</vt:lpstr>
      <vt:lpstr>Solvent Selection</vt:lpstr>
      <vt:lpstr>Solvent Selection</vt:lpstr>
      <vt:lpstr>Solvent Selection</vt:lpstr>
      <vt:lpstr>Solvent Selection</vt:lpstr>
      <vt:lpstr>ANTIOXIDANTS</vt:lpstr>
      <vt:lpstr> ANTIOXIDANTS</vt:lpstr>
      <vt:lpstr> Buffering agents</vt:lpstr>
      <vt:lpstr>  Buffering agents</vt:lpstr>
      <vt:lpstr>Tonicity adjustment Agents</vt:lpstr>
      <vt:lpstr>Tonicity adjustment Agents</vt:lpstr>
      <vt:lpstr> CHELATING AGENTS</vt:lpstr>
      <vt:lpstr>CHELATING AGENTS</vt:lpstr>
      <vt:lpstr>Inert Gases</vt:lpstr>
      <vt:lpstr>Antimicrobial  preservatives </vt:lpstr>
      <vt:lpstr>Antimicrobial  preservatives  </vt:lpstr>
      <vt:lpstr>Production Process</vt:lpstr>
      <vt:lpstr>Production Process </vt:lpstr>
      <vt:lpstr>Production Process  </vt:lpstr>
      <vt:lpstr>Production Process </vt:lpstr>
      <vt:lpstr>Production Process </vt:lpstr>
      <vt:lpstr>Environmental Control </vt:lpstr>
      <vt:lpstr>Environmental Control </vt:lpstr>
      <vt:lpstr>Environmental Control </vt:lpstr>
      <vt:lpstr>Environmental Control </vt:lpstr>
      <vt:lpstr>Environmental Control </vt:lpstr>
      <vt:lpstr>Environmental Control </vt:lpstr>
      <vt:lpstr> Environmental Control </vt:lpstr>
      <vt:lpstr> Environmental Control </vt:lpstr>
      <vt:lpstr>Environmental Control</vt:lpstr>
      <vt:lpstr>Environmental monitoring method</vt:lpstr>
      <vt:lpstr>Environmental monitoring method</vt:lpstr>
      <vt:lpstr>Environmental monitoring method</vt:lpstr>
      <vt:lpstr>Environmental monitoring method</vt:lpstr>
      <vt:lpstr>Sterilization</vt:lpstr>
      <vt:lpstr>     METHODS OF STERILIZATION  </vt:lpstr>
      <vt:lpstr>PHYSICAL METHODS:</vt:lpstr>
      <vt:lpstr>PowerPoint Presentation</vt:lpstr>
      <vt:lpstr>THERMAL (HEAT) METHODS</vt:lpstr>
      <vt:lpstr>Dry Heat Sterilization</vt:lpstr>
      <vt:lpstr>PowerPoint Presentation</vt:lpstr>
      <vt:lpstr>     Moist Heat Sterilization</vt:lpstr>
      <vt:lpstr>PowerPoint Presentation</vt:lpstr>
      <vt:lpstr>Autoclave</vt:lpstr>
      <vt:lpstr>Radiation Sterilization</vt:lpstr>
      <vt:lpstr>Radiation Sterilization</vt:lpstr>
      <vt:lpstr>Filtration Sterilization</vt:lpstr>
      <vt:lpstr>Filtration Sterilization</vt:lpstr>
      <vt:lpstr>LAMINAR AIR FLOW CHAMBER</vt:lpstr>
      <vt:lpstr>LAMINAR AIR FLOW CHAMBER</vt:lpstr>
      <vt:lpstr>      CHEMICAL STERILIZATION        METHOD  </vt:lpstr>
      <vt:lpstr>PowerPoint Presentation</vt:lpstr>
      <vt:lpstr>PowerPoint Presentation</vt:lpstr>
      <vt:lpstr>PowerPoint Presentation</vt:lpstr>
      <vt:lpstr>Pharmaceutical Importance of Sterilization</vt:lpstr>
      <vt:lpstr>Pharmaceutical Importance of Sterilization</vt:lpstr>
      <vt:lpstr>Pharmaceutical Importance of Sterilization</vt:lpstr>
      <vt:lpstr>Areas in Parenteral processing</vt:lpstr>
      <vt:lpstr>Layout of parenteral processing</vt:lpstr>
      <vt:lpstr>Clean-up area</vt:lpstr>
      <vt:lpstr>Compounding section</vt:lpstr>
      <vt:lpstr>Aseptic area</vt:lpstr>
      <vt:lpstr>Quarantine section</vt:lpstr>
      <vt:lpstr>Packing and labeling section</vt:lpstr>
      <vt:lpstr>Requirements for design of aseptic area</vt:lpstr>
      <vt:lpstr>1.Site of premises</vt:lpstr>
      <vt:lpstr>2.Size of premises</vt:lpstr>
      <vt:lpstr>3.Windows </vt:lpstr>
      <vt:lpstr>4.Doors </vt:lpstr>
      <vt:lpstr>5.Floors, walls and bench tops</vt:lpstr>
      <vt:lpstr>Floor </vt:lpstr>
      <vt:lpstr>Contd…</vt:lpstr>
      <vt:lpstr>Contd…</vt:lpstr>
      <vt:lpstr>Contd…</vt:lpstr>
      <vt:lpstr>Contd…</vt:lpstr>
      <vt:lpstr>Walls and ceiling</vt:lpstr>
      <vt:lpstr>Tops of working bench</vt:lpstr>
      <vt:lpstr>Contd…</vt:lpstr>
      <vt:lpstr>Types of laminar flow systems</vt:lpstr>
      <vt:lpstr>Laminar air flow hoods</vt:lpstr>
      <vt:lpstr>Laminar Air Flow Hoods </vt:lpstr>
      <vt:lpstr>Laminar Air Flow Hoods (cont.)</vt:lpstr>
      <vt:lpstr>Laminar Air Flow Hoods (cont.)</vt:lpstr>
      <vt:lpstr>Laminar Air Flow Hoods (cont.)</vt:lpstr>
      <vt:lpstr>Laminar Air Flow Hoods (cont.)</vt:lpstr>
      <vt:lpstr>Laminar Air Flow Hoods </vt:lpstr>
      <vt:lpstr>Laminar Air Flow Hoods </vt:lpstr>
      <vt:lpstr>Sources of contamination and methods of prevention</vt:lpstr>
      <vt:lpstr>1.Atmospheric contamination</vt:lpstr>
      <vt:lpstr>Contd…</vt:lpstr>
      <vt:lpstr>2.Fluid contamination</vt:lpstr>
      <vt:lpstr>Contd…</vt:lpstr>
      <vt:lpstr>3.Transfer contaminants</vt:lpstr>
      <vt:lpstr>Contd…</vt:lpstr>
      <vt:lpstr>Contd…</vt:lpstr>
      <vt:lpstr>Requirements for aseptic area</vt:lpstr>
      <vt:lpstr>Environmental control</vt:lpstr>
      <vt:lpstr>Contd…</vt:lpstr>
      <vt:lpstr>Contd…</vt:lpstr>
      <vt:lpstr>Contd…</vt:lpstr>
      <vt:lpstr>2.Slit to Agar (STA) Sampler</vt:lpstr>
      <vt:lpstr>Slit to agar sampler</vt:lpstr>
      <vt:lpstr>3.Rodac plates</vt:lpstr>
      <vt:lpstr>Rodac plates</vt:lpstr>
    </vt:vector>
  </TitlesOfParts>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QUALITY  CONTROL  TESTS FOR  PARENTERALS</dc:title>
  <dc:creator>Mothukuri</dc:creator>
  <cp:lastModifiedBy>Microsoft Office User</cp:lastModifiedBy>
  <cp:revision>196</cp:revision>
  <dcterms:created xsi:type="dcterms:W3CDTF">2006-08-16T00:00:00Z</dcterms:created>
  <dcterms:modified xsi:type="dcterms:W3CDTF">2019-05-10T04:23:20Z</dcterms:modified>
</cp:coreProperties>
</file>